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59" r:id="rId5"/>
    <p:sldId id="270" r:id="rId6"/>
    <p:sldId id="273" r:id="rId7"/>
    <p:sldId id="272" r:id="rId8"/>
  </p:sldIdLst>
  <p:sldSz cx="12192000" cy="6858000"/>
  <p:notesSz cx="6797675" cy="9926638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ys sti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89840" autoAdjust="0"/>
  </p:normalViewPr>
  <p:slideViewPr>
    <p:cSldViewPr>
      <p:cViewPr varScale="1">
        <p:scale>
          <a:sx n="103" d="100"/>
          <a:sy n="103" d="100"/>
        </p:scale>
        <p:origin x="876" y="31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r">
              <a:defRPr sz="1200"/>
            </a:lvl1pPr>
          </a:lstStyle>
          <a:p>
            <a:fld id="{6AAAE7B9-0585-4818-B613-2E3F0C0BC55A}" type="datetimeFigureOut">
              <a:rPr lang="nb-NO" smtClean="0"/>
              <a:t>25.11.2025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68" tIns="45784" rIns="91568" bIns="45784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568" tIns="45784" rIns="91568" bIns="45784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r">
              <a:defRPr sz="1200"/>
            </a:lvl1pPr>
          </a:lstStyle>
          <a:p>
            <a:fld id="{30851EAC-1790-45B3-891F-96C45F7A4F1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56613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b-NO" baseline="0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8D0254-F8F9-4DEC-810C-E95BB519AF96}" type="slidenum">
              <a:rPr lang="nb-NO" smtClean="0"/>
              <a:pPr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761033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668A18-3FF6-7B49-AAA2-065FC774FE8B}" type="slidenum">
              <a:rPr lang="en-US"/>
              <a:pPr/>
              <a:t>2</a:t>
            </a:fld>
            <a:endParaRPr lang="en-US"/>
          </a:p>
        </p:txBody>
      </p:sp>
      <p:sp>
        <p:nvSpPr>
          <p:cNvPr id="39939" name="Rectangle 7"/>
          <p:cNvSpPr txBox="1">
            <a:spLocks noGrp="1" noChangeArrowheads="1"/>
          </p:cNvSpPr>
          <p:nvPr/>
        </p:nvSpPr>
        <p:spPr bwMode="auto">
          <a:xfrm>
            <a:off x="3886428" y="8703307"/>
            <a:ext cx="2973189" cy="4581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68" tIns="45784" rIns="91568" bIns="45784" anchor="b">
            <a:prstTxWarp prst="textNoShape">
              <a:avLst/>
            </a:prstTxWarp>
          </a:bodyPr>
          <a:lstStyle/>
          <a:p>
            <a:pPr algn="r"/>
            <a:fld id="{FA1DD102-DC37-914E-8E89-795D372925A8}" type="slidenum">
              <a:rPr lang="nb-NO" sz="1200"/>
              <a:pPr algn="r"/>
              <a:t>2</a:t>
            </a:fld>
            <a:endParaRPr lang="nb-NO" sz="1200"/>
          </a:p>
        </p:txBody>
      </p:sp>
      <p:sp>
        <p:nvSpPr>
          <p:cNvPr id="3994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da-DK" dirty="0"/>
              <a:t>Spesifikke,</a:t>
            </a:r>
            <a:r>
              <a:rPr lang="da-DK" baseline="0" dirty="0"/>
              <a:t> målbare, ambisiøse-attraktive, realistiske, tidfestede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2190015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C64FC7-B056-0D78-6A98-FC08E6146B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>
            <a:extLst>
              <a:ext uri="{FF2B5EF4-FFF2-40B4-BE49-F238E27FC236}">
                <a16:creationId xmlns:a16="http://schemas.microsoft.com/office/drawing/2014/main" id="{AC91E059-DBEB-2204-02D5-2F75B6A819C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668A18-3FF6-7B49-AAA2-065FC774FE8B}" type="slidenum">
              <a:rPr lang="en-US"/>
              <a:pPr/>
              <a:t>3</a:t>
            </a:fld>
            <a:endParaRPr lang="en-US"/>
          </a:p>
        </p:txBody>
      </p:sp>
      <p:sp>
        <p:nvSpPr>
          <p:cNvPr id="39939" name="Rectangle 7">
            <a:extLst>
              <a:ext uri="{FF2B5EF4-FFF2-40B4-BE49-F238E27FC236}">
                <a16:creationId xmlns:a16="http://schemas.microsoft.com/office/drawing/2014/main" id="{76970EC3-30F7-0882-69C0-B5D1400E92DC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428" y="8703307"/>
            <a:ext cx="2973189" cy="4581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68" tIns="45784" rIns="91568" bIns="45784" anchor="b">
            <a:prstTxWarp prst="textNoShape">
              <a:avLst/>
            </a:prstTxWarp>
          </a:bodyPr>
          <a:lstStyle/>
          <a:p>
            <a:pPr algn="r"/>
            <a:fld id="{FA1DD102-DC37-914E-8E89-795D372925A8}" type="slidenum">
              <a:rPr lang="nb-NO" sz="1200"/>
              <a:pPr algn="r"/>
              <a:t>3</a:t>
            </a:fld>
            <a:endParaRPr lang="nb-NO" sz="1200"/>
          </a:p>
        </p:txBody>
      </p:sp>
      <p:sp>
        <p:nvSpPr>
          <p:cNvPr id="39940" name="Rectangle 2">
            <a:extLst>
              <a:ext uri="{FF2B5EF4-FFF2-40B4-BE49-F238E27FC236}">
                <a16:creationId xmlns:a16="http://schemas.microsoft.com/office/drawing/2014/main" id="{6B434A7D-6EF8-C616-A89F-C082EF9BA6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1" name="Rectangle 3">
            <a:extLst>
              <a:ext uri="{FF2B5EF4-FFF2-40B4-BE49-F238E27FC236}">
                <a16:creationId xmlns:a16="http://schemas.microsoft.com/office/drawing/2014/main" id="{3810AAE6-A80E-3329-BDE0-F382EC5B8B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dirty="0"/>
              <a:t>Vikinger til OL!</a:t>
            </a:r>
          </a:p>
          <a:p>
            <a:pPr eaLnBrk="1" hangingPunct="1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9292882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2F3B0B-8A37-3847-40FE-D11A1213A7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>
            <a:extLst>
              <a:ext uri="{FF2B5EF4-FFF2-40B4-BE49-F238E27FC236}">
                <a16:creationId xmlns:a16="http://schemas.microsoft.com/office/drawing/2014/main" id="{0DD9B369-CA21-560A-D15F-258923E60C7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668A18-3FF6-7B49-AAA2-065FC774FE8B}" type="slidenum">
              <a:rPr lang="en-US"/>
              <a:pPr/>
              <a:t>4</a:t>
            </a:fld>
            <a:endParaRPr lang="en-US"/>
          </a:p>
        </p:txBody>
      </p:sp>
      <p:sp>
        <p:nvSpPr>
          <p:cNvPr id="39939" name="Rectangle 7">
            <a:extLst>
              <a:ext uri="{FF2B5EF4-FFF2-40B4-BE49-F238E27FC236}">
                <a16:creationId xmlns:a16="http://schemas.microsoft.com/office/drawing/2014/main" id="{4ABAF39B-BD90-AF39-497E-C7C873E9E5DB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428" y="8703307"/>
            <a:ext cx="2973189" cy="4581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68" tIns="45784" rIns="91568" bIns="45784" anchor="b">
            <a:prstTxWarp prst="textNoShape">
              <a:avLst/>
            </a:prstTxWarp>
          </a:bodyPr>
          <a:lstStyle/>
          <a:p>
            <a:pPr algn="r"/>
            <a:fld id="{FA1DD102-DC37-914E-8E89-795D372925A8}" type="slidenum">
              <a:rPr lang="nb-NO" sz="1200"/>
              <a:pPr algn="r"/>
              <a:t>4</a:t>
            </a:fld>
            <a:endParaRPr lang="nb-NO" sz="1200"/>
          </a:p>
        </p:txBody>
      </p:sp>
      <p:sp>
        <p:nvSpPr>
          <p:cNvPr id="39940" name="Rectangle 2">
            <a:extLst>
              <a:ext uri="{FF2B5EF4-FFF2-40B4-BE49-F238E27FC236}">
                <a16:creationId xmlns:a16="http://schemas.microsoft.com/office/drawing/2014/main" id="{B2E56B49-9FE3-6604-407A-7855F8EEF4F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1" name="Rectangle 3">
            <a:extLst>
              <a:ext uri="{FF2B5EF4-FFF2-40B4-BE49-F238E27FC236}">
                <a16:creationId xmlns:a16="http://schemas.microsoft.com/office/drawing/2014/main" id="{C2AFB6DF-338E-1982-2ABC-18BBDAB034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dirty="0"/>
              <a:t>Vikinger til OL!</a:t>
            </a:r>
          </a:p>
          <a:p>
            <a:pPr eaLnBrk="1" hangingPunct="1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578587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47A1B-6771-4CEA-A20F-E126461B3E8C}" type="datetimeFigureOut">
              <a:rPr lang="nb-NO" smtClean="0"/>
              <a:t>25.11.2025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AB8C8-1880-423D-B803-4D38CC851CE0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47A1B-6771-4CEA-A20F-E126461B3E8C}" type="datetimeFigureOut">
              <a:rPr lang="nb-NO" smtClean="0"/>
              <a:t>25.11.2025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AB8C8-1880-423D-B803-4D38CC851CE0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47A1B-6771-4CEA-A20F-E126461B3E8C}" type="datetimeFigureOut">
              <a:rPr lang="nb-NO" smtClean="0"/>
              <a:t>25.11.2025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AB8C8-1880-423D-B803-4D38CC851CE0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47A1B-6771-4CEA-A20F-E126461B3E8C}" type="datetimeFigureOut">
              <a:rPr lang="nb-NO" smtClean="0"/>
              <a:t>25.11.2025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AB8C8-1880-423D-B803-4D38CC851CE0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47A1B-6771-4CEA-A20F-E126461B3E8C}" type="datetimeFigureOut">
              <a:rPr lang="nb-NO" smtClean="0"/>
              <a:t>25.11.2025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AB8C8-1880-423D-B803-4D38CC851CE0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47A1B-6771-4CEA-A20F-E126461B3E8C}" type="datetimeFigureOut">
              <a:rPr lang="nb-NO" smtClean="0"/>
              <a:t>25.11.2025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AB8C8-1880-423D-B803-4D38CC851CE0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47A1B-6771-4CEA-A20F-E126461B3E8C}" type="datetimeFigureOut">
              <a:rPr lang="nb-NO" smtClean="0"/>
              <a:t>25.11.2025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AB8C8-1880-423D-B803-4D38CC851CE0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47A1B-6771-4CEA-A20F-E126461B3E8C}" type="datetimeFigureOut">
              <a:rPr lang="nb-NO" smtClean="0"/>
              <a:t>25.11.2025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AB8C8-1880-423D-B803-4D38CC851CE0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47A1B-6771-4CEA-A20F-E126461B3E8C}" type="datetimeFigureOut">
              <a:rPr lang="nb-NO" smtClean="0"/>
              <a:t>25.11.2025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AB8C8-1880-423D-B803-4D38CC851CE0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47A1B-6771-4CEA-A20F-E126461B3E8C}" type="datetimeFigureOut">
              <a:rPr lang="nb-NO" smtClean="0"/>
              <a:t>25.11.2025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AB8C8-1880-423D-B803-4D38CC851CE0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47A1B-6771-4CEA-A20F-E126461B3E8C}" type="datetimeFigureOut">
              <a:rPr lang="nb-NO" smtClean="0"/>
              <a:t>25.11.2025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AB8C8-1880-423D-B803-4D38CC851CE0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047A1B-6771-4CEA-A20F-E126461B3E8C}" type="datetimeFigureOut">
              <a:rPr lang="nb-NO" smtClean="0"/>
              <a:t>25.11.2025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5AB8C8-1880-423D-B803-4D38CC851CE0}" type="slidenum">
              <a:rPr lang="nb-NO" smtClean="0"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2063552" y="3147500"/>
            <a:ext cx="8458200" cy="519805"/>
          </a:xfrm>
        </p:spPr>
        <p:txBody>
          <a:bodyPr>
            <a:noAutofit/>
          </a:bodyPr>
          <a:lstStyle/>
          <a:p>
            <a:pPr algn="l"/>
            <a:r>
              <a:rPr lang="nb-NO" sz="6000" dirty="0">
                <a:solidFill>
                  <a:schemeClr val="accent1">
                    <a:lumMod val="50000"/>
                  </a:schemeClr>
                </a:solidFill>
              </a:rPr>
              <a:t>Strategi, mål og verdier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2063552" y="3877886"/>
            <a:ext cx="8458200" cy="914400"/>
          </a:xfrm>
        </p:spPr>
        <p:txBody>
          <a:bodyPr>
            <a:noAutofit/>
          </a:bodyPr>
          <a:lstStyle/>
          <a:p>
            <a:pPr algn="l"/>
            <a:r>
              <a:rPr lang="nb-NO" sz="2400" dirty="0">
                <a:solidFill>
                  <a:schemeClr val="accent1">
                    <a:lumMod val="50000"/>
                  </a:schemeClr>
                </a:solidFill>
              </a:rPr>
              <a:t>Toppidrett Norges bordtennisforbund</a:t>
            </a:r>
          </a:p>
        </p:txBody>
      </p:sp>
    </p:spTree>
    <p:extLst>
      <p:ext uri="{BB962C8B-B14F-4D97-AF65-F5344CB8AC3E}">
        <p14:creationId xmlns:p14="http://schemas.microsoft.com/office/powerpoint/2010/main" val="1428478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1631951" y="852488"/>
            <a:ext cx="2657475" cy="1352551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>
            <a:solidFill>
              <a:schemeClr val="accent2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nb-NO" b="1" dirty="0">
                <a:latin typeface="Verdana" charset="0"/>
              </a:rPr>
              <a:t>Misjon</a:t>
            </a:r>
          </a:p>
          <a:p>
            <a:pPr algn="ctr"/>
            <a:r>
              <a:rPr lang="nb-NO" dirty="0"/>
              <a:t>Skape forutsetninger for at norske spillere kan nå et olympisk nivå</a:t>
            </a:r>
          </a:p>
          <a:p>
            <a:pPr algn="ctr" eaLnBrk="0" hangingPunct="0"/>
            <a:endParaRPr lang="nb-NO" b="1" dirty="0">
              <a:latin typeface="Verdana" charset="0"/>
            </a:endParaRPr>
          </a:p>
        </p:txBody>
      </p:sp>
      <p:sp>
        <p:nvSpPr>
          <p:cNvPr id="3075" name="AutoShape 3"/>
          <p:cNvSpPr>
            <a:spLocks noChangeArrowheads="1"/>
          </p:cNvSpPr>
          <p:nvPr/>
        </p:nvSpPr>
        <p:spPr bwMode="auto">
          <a:xfrm>
            <a:off x="511276" y="2306005"/>
            <a:ext cx="3924994" cy="205802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>
            <a:solidFill>
              <a:schemeClr val="accent2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prstTxWarp prst="textNoShape">
              <a:avLst/>
            </a:prstTxWarp>
          </a:bodyPr>
          <a:lstStyle/>
          <a:p>
            <a:pPr lvl="0"/>
            <a:r>
              <a:rPr lang="nb-NO" b="1" dirty="0">
                <a:latin typeface="Verdana" charset="0"/>
              </a:rPr>
              <a:t>Resultatmål:</a:t>
            </a:r>
            <a:br>
              <a:rPr lang="nb-NO" dirty="0"/>
            </a:br>
            <a:endParaRPr lang="nb-NO" sz="1400" dirty="0"/>
          </a:p>
        </p:txBody>
      </p:sp>
      <p:sp>
        <p:nvSpPr>
          <p:cNvPr id="3077" name="AutoShape 5"/>
          <p:cNvSpPr>
            <a:spLocks noChangeArrowheads="1"/>
          </p:cNvSpPr>
          <p:nvPr/>
        </p:nvSpPr>
        <p:spPr bwMode="auto">
          <a:xfrm>
            <a:off x="5067398" y="4652963"/>
            <a:ext cx="2089150" cy="8636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>
            <a:solidFill>
              <a:srgbClr val="6600CC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nb-NO" sz="1400" dirty="0">
                <a:latin typeface="Verdana" charset="0"/>
              </a:rPr>
              <a:t>Utvikle et lag av gode trenere</a:t>
            </a:r>
            <a:endParaRPr lang="en-US" sz="1400" dirty="0">
              <a:latin typeface="Verdana" charset="0"/>
            </a:endParaRPr>
          </a:p>
        </p:txBody>
      </p:sp>
      <p:sp>
        <p:nvSpPr>
          <p:cNvPr id="3078" name="AutoShape 6"/>
          <p:cNvSpPr>
            <a:spLocks noChangeArrowheads="1"/>
          </p:cNvSpPr>
          <p:nvPr/>
        </p:nvSpPr>
        <p:spPr bwMode="auto">
          <a:xfrm>
            <a:off x="7299423" y="4652963"/>
            <a:ext cx="1943100" cy="8636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>
            <a:solidFill>
              <a:srgbClr val="6600CC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/>
          <a:lstStyle/>
          <a:p>
            <a:pPr algn="ctr" eaLnBrk="0" hangingPunct="0">
              <a:defRPr/>
            </a:pPr>
            <a:r>
              <a:rPr lang="nb-NO" sz="1400" dirty="0">
                <a:latin typeface="Verdana" pitchFamily="34" charset="0"/>
              </a:rPr>
              <a:t>Utvide økonomiske rammer</a:t>
            </a:r>
          </a:p>
        </p:txBody>
      </p:sp>
      <p:sp>
        <p:nvSpPr>
          <p:cNvPr id="3079" name="AutoShape 7"/>
          <p:cNvSpPr>
            <a:spLocks noChangeArrowheads="1"/>
          </p:cNvSpPr>
          <p:nvPr/>
        </p:nvSpPr>
        <p:spPr bwMode="auto">
          <a:xfrm>
            <a:off x="9385398" y="4652963"/>
            <a:ext cx="1873250" cy="8636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>
            <a:solidFill>
              <a:srgbClr val="6600CC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GB" sz="1400" dirty="0" err="1">
                <a:latin typeface="Verdana" charset="0"/>
              </a:rPr>
              <a:t>Skape</a:t>
            </a:r>
            <a:r>
              <a:rPr lang="en-GB" sz="1400" dirty="0">
                <a:latin typeface="Verdana" charset="0"/>
              </a:rPr>
              <a:t> </a:t>
            </a:r>
            <a:r>
              <a:rPr lang="en-GB" sz="1400" dirty="0" err="1">
                <a:latin typeface="Verdana" charset="0"/>
              </a:rPr>
              <a:t>bredde</a:t>
            </a:r>
            <a:r>
              <a:rPr lang="en-GB" sz="1400" dirty="0">
                <a:latin typeface="Verdana" charset="0"/>
              </a:rPr>
              <a:t> i </a:t>
            </a:r>
            <a:r>
              <a:rPr lang="en-GB" sz="1400" dirty="0" err="1">
                <a:latin typeface="Verdana" charset="0"/>
              </a:rPr>
              <a:t>toppen</a:t>
            </a:r>
            <a:endParaRPr lang="en-US" sz="1400" dirty="0">
              <a:latin typeface="Verdana" charset="0"/>
            </a:endParaRPr>
          </a:p>
        </p:txBody>
      </p:sp>
      <p:sp>
        <p:nvSpPr>
          <p:cNvPr id="3082" name="AutoShape 10"/>
          <p:cNvSpPr>
            <a:spLocks noChangeArrowheads="1"/>
          </p:cNvSpPr>
          <p:nvPr/>
        </p:nvSpPr>
        <p:spPr bwMode="auto">
          <a:xfrm>
            <a:off x="7752159" y="2469603"/>
            <a:ext cx="2447925" cy="1530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>
            <a:solidFill>
              <a:srgbClr val="008000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eaLnBrk="0" hangingPunct="0"/>
            <a:r>
              <a:rPr lang="nb-NO" b="1" dirty="0">
                <a:latin typeface="Verdana" charset="0"/>
              </a:rPr>
              <a:t>Verdier</a:t>
            </a:r>
          </a:p>
          <a:p>
            <a:pPr marL="285750" indent="-285750" eaLnBrk="0" hangingPunct="0">
              <a:buFontTx/>
              <a:buChar char="-"/>
            </a:pPr>
            <a:r>
              <a:rPr lang="nb-NO" sz="1400" i="1" dirty="0">
                <a:latin typeface="Verdana" charset="0"/>
              </a:rPr>
              <a:t>Uredd</a:t>
            </a:r>
          </a:p>
          <a:p>
            <a:pPr marL="285750" indent="-285750" eaLnBrk="0" hangingPunct="0">
              <a:buFontTx/>
              <a:buChar char="-"/>
            </a:pPr>
            <a:r>
              <a:rPr lang="nb-NO" sz="1400" i="1" dirty="0">
                <a:latin typeface="Verdana" charset="0"/>
              </a:rPr>
              <a:t>Lojal</a:t>
            </a:r>
          </a:p>
          <a:p>
            <a:pPr marL="285750" indent="-285750" eaLnBrk="0" hangingPunct="0">
              <a:buFontTx/>
              <a:buChar char="-"/>
            </a:pPr>
            <a:r>
              <a:rPr lang="nb-NO" sz="1400" i="1" dirty="0">
                <a:latin typeface="Verdana" charset="0"/>
              </a:rPr>
              <a:t>Utviklingsorientert</a:t>
            </a:r>
          </a:p>
          <a:p>
            <a:pPr eaLnBrk="0" hangingPunct="0"/>
            <a:endParaRPr lang="nb-NO" sz="900" dirty="0">
              <a:latin typeface="Verdana" charset="0"/>
            </a:endParaRPr>
          </a:p>
        </p:txBody>
      </p:sp>
      <p:sp>
        <p:nvSpPr>
          <p:cNvPr id="3092" name="AutoShape 20"/>
          <p:cNvSpPr>
            <a:spLocks noChangeArrowheads="1"/>
          </p:cNvSpPr>
          <p:nvPr/>
        </p:nvSpPr>
        <p:spPr bwMode="auto">
          <a:xfrm>
            <a:off x="4798218" y="2995861"/>
            <a:ext cx="2665413" cy="106696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 algn="ctr">
            <a:solidFill>
              <a:schemeClr val="accent2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endParaRPr lang="nb-NO" b="1" dirty="0">
              <a:latin typeface="Verdana" charset="0"/>
            </a:endParaRPr>
          </a:p>
          <a:p>
            <a:pPr algn="ctr" eaLnBrk="0" hangingPunct="0"/>
            <a:r>
              <a:rPr lang="nb-NO" b="1" dirty="0">
                <a:latin typeface="Verdana" charset="0"/>
              </a:rPr>
              <a:t>Strategiområder</a:t>
            </a:r>
          </a:p>
          <a:p>
            <a:pPr algn="ctr" eaLnBrk="0" hangingPunct="0"/>
            <a:endParaRPr lang="nb-NO" dirty="0">
              <a:latin typeface="Verdana" charset="0"/>
            </a:endParaRPr>
          </a:p>
        </p:txBody>
      </p:sp>
      <p:sp>
        <p:nvSpPr>
          <p:cNvPr id="3111" name="AutoShape 39"/>
          <p:cNvSpPr>
            <a:spLocks noChangeArrowheads="1"/>
          </p:cNvSpPr>
          <p:nvPr/>
        </p:nvSpPr>
        <p:spPr bwMode="auto">
          <a:xfrm>
            <a:off x="4797425" y="859632"/>
            <a:ext cx="2667000" cy="1261268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>
            <a:solidFill>
              <a:schemeClr val="accent2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nb-NO" b="1" dirty="0">
                <a:latin typeface="Verdana" charset="0"/>
              </a:rPr>
              <a:t>Visjon</a:t>
            </a:r>
          </a:p>
          <a:p>
            <a:pPr algn="ctr"/>
            <a:r>
              <a:rPr lang="nb-NO" dirty="0"/>
              <a:t>Vikinger til OL!</a:t>
            </a:r>
          </a:p>
          <a:p>
            <a:pPr algn="ctr"/>
            <a:endParaRPr lang="nb-NO" sz="900" dirty="0">
              <a:latin typeface="Verdana" charset="0"/>
            </a:endParaRPr>
          </a:p>
        </p:txBody>
      </p:sp>
      <p:sp>
        <p:nvSpPr>
          <p:cNvPr id="3113" name="AutoShape 41"/>
          <p:cNvSpPr>
            <a:spLocks noChangeArrowheads="1"/>
          </p:cNvSpPr>
          <p:nvPr/>
        </p:nvSpPr>
        <p:spPr bwMode="auto">
          <a:xfrm>
            <a:off x="2762348" y="4652963"/>
            <a:ext cx="2089150" cy="8636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>
            <a:solidFill>
              <a:srgbClr val="6600CC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400" dirty="0">
                <a:latin typeface="Verdana" charset="0"/>
              </a:rPr>
              <a:t>Holde </a:t>
            </a:r>
            <a:r>
              <a:rPr lang="en-US" sz="1400" dirty="0" err="1">
                <a:latin typeface="Verdana" charset="0"/>
              </a:rPr>
              <a:t>på</a:t>
            </a:r>
            <a:r>
              <a:rPr lang="en-US" sz="1400" dirty="0">
                <a:latin typeface="Verdana" charset="0"/>
              </a:rPr>
              <a:t> </a:t>
            </a:r>
            <a:r>
              <a:rPr lang="en-US" sz="1400" dirty="0" err="1">
                <a:latin typeface="Verdana" charset="0"/>
              </a:rPr>
              <a:t>paraspillere</a:t>
            </a:r>
            <a:r>
              <a:rPr lang="en-US" sz="1400" dirty="0">
                <a:latin typeface="Verdana" charset="0"/>
              </a:rPr>
              <a:t> i </a:t>
            </a:r>
            <a:r>
              <a:rPr lang="en-US" sz="1400" dirty="0" err="1">
                <a:latin typeface="Verdana" charset="0"/>
              </a:rPr>
              <a:t>verdenstoppen</a:t>
            </a:r>
            <a:endParaRPr lang="en-US" sz="1400" dirty="0">
              <a:latin typeface="Verdana" charset="0"/>
            </a:endParaRPr>
          </a:p>
        </p:txBody>
      </p:sp>
      <p:sp>
        <p:nvSpPr>
          <p:cNvPr id="17423" name="Rectangle 45"/>
          <p:cNvSpPr>
            <a:spLocks noChangeArrowheads="1"/>
          </p:cNvSpPr>
          <p:nvPr/>
        </p:nvSpPr>
        <p:spPr bwMode="auto">
          <a:xfrm>
            <a:off x="2692326" y="5589588"/>
            <a:ext cx="219409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l" eaLnBrk="0" hangingPunct="0">
              <a:buFontTx/>
              <a:buChar char="•"/>
            </a:pPr>
            <a:r>
              <a:rPr lang="nb-NO" sz="1000" dirty="0">
                <a:latin typeface="Verdana" charset="0"/>
              </a:rPr>
              <a:t>Beholde de beste utøverne</a:t>
            </a:r>
          </a:p>
          <a:p>
            <a:pPr algn="l" eaLnBrk="0" hangingPunct="0">
              <a:buFontTx/>
              <a:buChar char="•"/>
            </a:pPr>
            <a:r>
              <a:rPr lang="nb-NO" sz="1000" dirty="0">
                <a:latin typeface="Verdana" charset="0"/>
              </a:rPr>
              <a:t>Prioritere ressursbruk</a:t>
            </a:r>
          </a:p>
          <a:p>
            <a:pPr algn="l" eaLnBrk="0" hangingPunct="0">
              <a:buFontTx/>
              <a:buChar char="•"/>
            </a:pPr>
            <a:r>
              <a:rPr lang="nb-NO" sz="1000" dirty="0">
                <a:latin typeface="Verdana" charset="0"/>
              </a:rPr>
              <a:t>Optimalisere daglig trening</a:t>
            </a:r>
          </a:p>
          <a:p>
            <a:pPr algn="l" eaLnBrk="0" hangingPunct="0">
              <a:buFontTx/>
              <a:buChar char="•"/>
            </a:pPr>
            <a:r>
              <a:rPr lang="nb-NO" sz="1000" dirty="0">
                <a:latin typeface="Verdana" charset="0"/>
              </a:rPr>
              <a:t>Forutsigbare ind. planer</a:t>
            </a:r>
          </a:p>
          <a:p>
            <a:pPr algn="l" eaLnBrk="0" hangingPunct="0">
              <a:buFontTx/>
              <a:buChar char="•"/>
            </a:pPr>
            <a:r>
              <a:rPr lang="nb-NO" sz="1000" dirty="0">
                <a:latin typeface="Verdana" charset="0"/>
              </a:rPr>
              <a:t>Utvikle yngre para-talenter</a:t>
            </a:r>
          </a:p>
          <a:p>
            <a:pPr algn="l" eaLnBrk="0" hangingPunct="0">
              <a:buFontTx/>
              <a:buChar char="•"/>
            </a:pPr>
            <a:endParaRPr lang="nb-NO" sz="1000" dirty="0">
              <a:latin typeface="Verdana" charset="0"/>
            </a:endParaRPr>
          </a:p>
        </p:txBody>
      </p:sp>
      <p:sp>
        <p:nvSpPr>
          <p:cNvPr id="17424" name="Line 46"/>
          <p:cNvSpPr>
            <a:spLocks noChangeShapeType="1"/>
          </p:cNvSpPr>
          <p:nvPr/>
        </p:nvSpPr>
        <p:spPr bwMode="auto">
          <a:xfrm>
            <a:off x="1555849" y="4437063"/>
            <a:ext cx="8767761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7425" name="Line 47"/>
          <p:cNvSpPr>
            <a:spLocks noChangeShapeType="1"/>
          </p:cNvSpPr>
          <p:nvPr/>
        </p:nvSpPr>
        <p:spPr bwMode="auto">
          <a:xfrm>
            <a:off x="3841848" y="4437063"/>
            <a:ext cx="0" cy="2159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7426" name="Line 48"/>
          <p:cNvSpPr>
            <a:spLocks noChangeShapeType="1"/>
          </p:cNvSpPr>
          <p:nvPr/>
        </p:nvSpPr>
        <p:spPr bwMode="auto">
          <a:xfrm>
            <a:off x="6168008" y="4437063"/>
            <a:ext cx="0" cy="2159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7427" name="Line 50"/>
          <p:cNvSpPr>
            <a:spLocks noChangeShapeType="1"/>
          </p:cNvSpPr>
          <p:nvPr/>
        </p:nvSpPr>
        <p:spPr bwMode="auto">
          <a:xfrm>
            <a:off x="8234460" y="4437063"/>
            <a:ext cx="0" cy="2159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7429" name="Line 53"/>
          <p:cNvSpPr>
            <a:spLocks noChangeShapeType="1"/>
          </p:cNvSpPr>
          <p:nvPr/>
        </p:nvSpPr>
        <p:spPr bwMode="auto">
          <a:xfrm>
            <a:off x="6165850" y="2133599"/>
            <a:ext cx="0" cy="862261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7430" name="Line 55"/>
          <p:cNvSpPr>
            <a:spLocks noChangeShapeType="1"/>
          </p:cNvSpPr>
          <p:nvPr/>
        </p:nvSpPr>
        <p:spPr bwMode="auto">
          <a:xfrm flipV="1">
            <a:off x="9048750" y="1556791"/>
            <a:ext cx="0" cy="912811"/>
          </a:xfrm>
          <a:prstGeom prst="line">
            <a:avLst/>
          </a:prstGeom>
          <a:noFill/>
          <a:ln w="28575">
            <a:solidFill>
              <a:srgbClr val="3366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7432" name="Line 57"/>
          <p:cNvSpPr>
            <a:spLocks noChangeShapeType="1"/>
          </p:cNvSpPr>
          <p:nvPr/>
        </p:nvSpPr>
        <p:spPr bwMode="auto">
          <a:xfrm flipH="1" flipV="1">
            <a:off x="7462838" y="1555207"/>
            <a:ext cx="1585912" cy="1586"/>
          </a:xfrm>
          <a:prstGeom prst="line">
            <a:avLst/>
          </a:prstGeom>
          <a:noFill/>
          <a:ln w="28575">
            <a:solidFill>
              <a:srgbClr val="3366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7433" name="Line 58"/>
          <p:cNvSpPr>
            <a:spLocks noChangeShapeType="1"/>
          </p:cNvSpPr>
          <p:nvPr/>
        </p:nvSpPr>
        <p:spPr bwMode="auto">
          <a:xfrm flipV="1">
            <a:off x="11784632" y="2852738"/>
            <a:ext cx="0" cy="2881312"/>
          </a:xfrm>
          <a:prstGeom prst="line">
            <a:avLst/>
          </a:prstGeom>
          <a:noFill/>
          <a:ln w="28575">
            <a:solidFill>
              <a:srgbClr val="3366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7434" name="Line 59"/>
          <p:cNvSpPr>
            <a:spLocks noChangeShapeType="1"/>
          </p:cNvSpPr>
          <p:nvPr/>
        </p:nvSpPr>
        <p:spPr bwMode="auto">
          <a:xfrm flipH="1">
            <a:off x="11424270" y="5734050"/>
            <a:ext cx="360363" cy="0"/>
          </a:xfrm>
          <a:prstGeom prst="line">
            <a:avLst/>
          </a:prstGeom>
          <a:noFill/>
          <a:ln w="28575">
            <a:solidFill>
              <a:srgbClr val="3366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7435" name="Line 60"/>
          <p:cNvSpPr>
            <a:spLocks noChangeShapeType="1"/>
          </p:cNvSpPr>
          <p:nvPr/>
        </p:nvSpPr>
        <p:spPr bwMode="auto">
          <a:xfrm flipH="1">
            <a:off x="10200084" y="2852738"/>
            <a:ext cx="1584548" cy="0"/>
          </a:xfrm>
          <a:prstGeom prst="line">
            <a:avLst/>
          </a:prstGeom>
          <a:noFill/>
          <a:ln w="28575">
            <a:solidFill>
              <a:srgbClr val="3366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7436" name="Text Box 61"/>
          <p:cNvSpPr txBox="1">
            <a:spLocks noChangeArrowheads="1"/>
          </p:cNvSpPr>
          <p:nvPr/>
        </p:nvSpPr>
        <p:spPr bwMode="auto">
          <a:xfrm>
            <a:off x="1287596" y="172494"/>
            <a:ext cx="920089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nb-NO" sz="2800" b="1" dirty="0">
                <a:latin typeface="Verdana" charset="0"/>
              </a:rPr>
              <a:t>Strategi NBTF toppidrett 2025-28</a:t>
            </a:r>
          </a:p>
        </p:txBody>
      </p:sp>
      <p:sp>
        <p:nvSpPr>
          <p:cNvPr id="17437" name="Line 62"/>
          <p:cNvSpPr>
            <a:spLocks noChangeShapeType="1"/>
          </p:cNvSpPr>
          <p:nvPr/>
        </p:nvSpPr>
        <p:spPr bwMode="auto">
          <a:xfrm>
            <a:off x="4583113" y="1844676"/>
            <a:ext cx="0" cy="100806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7438" name="Line 63"/>
          <p:cNvSpPr>
            <a:spLocks noChangeShapeType="1"/>
          </p:cNvSpPr>
          <p:nvPr/>
        </p:nvSpPr>
        <p:spPr bwMode="auto">
          <a:xfrm flipH="1">
            <a:off x="4440239" y="3429000"/>
            <a:ext cx="142875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7439" name="Line 64"/>
          <p:cNvSpPr>
            <a:spLocks noChangeShapeType="1"/>
          </p:cNvSpPr>
          <p:nvPr/>
        </p:nvSpPr>
        <p:spPr bwMode="auto">
          <a:xfrm flipH="1">
            <a:off x="4295775" y="1844675"/>
            <a:ext cx="287338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7440" name="Line 65"/>
          <p:cNvSpPr>
            <a:spLocks noChangeShapeType="1"/>
          </p:cNvSpPr>
          <p:nvPr/>
        </p:nvSpPr>
        <p:spPr bwMode="auto">
          <a:xfrm>
            <a:off x="4583113" y="2852738"/>
            <a:ext cx="0" cy="576262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7441" name="Line 66"/>
          <p:cNvSpPr>
            <a:spLocks noChangeShapeType="1"/>
          </p:cNvSpPr>
          <p:nvPr/>
        </p:nvSpPr>
        <p:spPr bwMode="auto">
          <a:xfrm flipH="1">
            <a:off x="4583113" y="3429000"/>
            <a:ext cx="2159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7442" name="TekstSylinder 39"/>
          <p:cNvSpPr txBox="1">
            <a:spLocks noChangeArrowheads="1"/>
          </p:cNvSpPr>
          <p:nvPr/>
        </p:nvSpPr>
        <p:spPr bwMode="auto">
          <a:xfrm>
            <a:off x="2797274" y="4713288"/>
            <a:ext cx="15001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nb-NO" sz="1400" b="1"/>
              <a:t> </a:t>
            </a:r>
          </a:p>
        </p:txBody>
      </p:sp>
      <p:sp>
        <p:nvSpPr>
          <p:cNvPr id="17443" name="Line 50"/>
          <p:cNvSpPr>
            <a:spLocks noChangeShapeType="1"/>
          </p:cNvSpPr>
          <p:nvPr/>
        </p:nvSpPr>
        <p:spPr bwMode="auto">
          <a:xfrm>
            <a:off x="10323610" y="4437063"/>
            <a:ext cx="0" cy="2159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7444" name="Line 66"/>
          <p:cNvSpPr>
            <a:spLocks noChangeShapeType="1"/>
          </p:cNvSpPr>
          <p:nvPr/>
        </p:nvSpPr>
        <p:spPr bwMode="auto">
          <a:xfrm flipH="1" flipV="1">
            <a:off x="6165850" y="4062826"/>
            <a:ext cx="1588" cy="375824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38" name="Rectangle 45"/>
          <p:cNvSpPr>
            <a:spLocks noChangeArrowheads="1"/>
          </p:cNvSpPr>
          <p:nvPr/>
        </p:nvSpPr>
        <p:spPr bwMode="auto">
          <a:xfrm>
            <a:off x="5013423" y="5580608"/>
            <a:ext cx="221508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l" eaLnBrk="0" hangingPunct="0">
              <a:buFontTx/>
              <a:buChar char="•"/>
            </a:pPr>
            <a:r>
              <a:rPr lang="nb-NO" sz="1000" dirty="0">
                <a:latin typeface="Verdana" charset="0"/>
              </a:rPr>
              <a:t>Godt lag av landslagstrenere</a:t>
            </a:r>
          </a:p>
          <a:p>
            <a:pPr algn="l" eaLnBrk="0" hangingPunct="0">
              <a:buFontTx/>
              <a:buChar char="•"/>
            </a:pPr>
            <a:r>
              <a:rPr lang="nb-NO" sz="1000" dirty="0">
                <a:latin typeface="Verdana" charset="0"/>
              </a:rPr>
              <a:t>Utviklingsgruppe av trenere</a:t>
            </a:r>
          </a:p>
          <a:p>
            <a:pPr algn="l" eaLnBrk="0" hangingPunct="0">
              <a:buFontTx/>
              <a:buChar char="•"/>
            </a:pPr>
            <a:r>
              <a:rPr lang="nb-NO" sz="1000" dirty="0">
                <a:latin typeface="Verdana" charset="0"/>
              </a:rPr>
              <a:t>Mentorordning for trenere</a:t>
            </a:r>
          </a:p>
          <a:p>
            <a:pPr algn="l" eaLnBrk="0" hangingPunct="0">
              <a:buFontTx/>
              <a:buChar char="•"/>
            </a:pPr>
            <a:endParaRPr lang="nb-NO" sz="1000" dirty="0">
              <a:latin typeface="Verdana" charset="0"/>
            </a:endParaRPr>
          </a:p>
        </p:txBody>
      </p:sp>
      <p:sp>
        <p:nvSpPr>
          <p:cNvPr id="39" name="Rectangle 45"/>
          <p:cNvSpPr>
            <a:spLocks noChangeArrowheads="1"/>
          </p:cNvSpPr>
          <p:nvPr/>
        </p:nvSpPr>
        <p:spPr bwMode="auto">
          <a:xfrm>
            <a:off x="7299422" y="5580608"/>
            <a:ext cx="20526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l" eaLnBrk="0" hangingPunct="0">
              <a:buFontTx/>
              <a:buChar char="•"/>
            </a:pPr>
            <a:r>
              <a:rPr lang="nb-NO" sz="1000" dirty="0">
                <a:latin typeface="Verdana" charset="0"/>
              </a:rPr>
              <a:t> Rammebehov med Styret</a:t>
            </a:r>
          </a:p>
          <a:p>
            <a:pPr algn="l" eaLnBrk="0" hangingPunct="0">
              <a:buFontTx/>
              <a:buChar char="•"/>
            </a:pPr>
            <a:r>
              <a:rPr lang="nb-NO" sz="1000" dirty="0">
                <a:latin typeface="Verdana" charset="0"/>
              </a:rPr>
              <a:t> Finansieringsplan</a:t>
            </a:r>
          </a:p>
          <a:p>
            <a:pPr algn="l" eaLnBrk="0" hangingPunct="0">
              <a:buFontTx/>
              <a:buChar char="•"/>
            </a:pPr>
            <a:r>
              <a:rPr lang="nb-NO" sz="1000" dirty="0">
                <a:latin typeface="Verdana" charset="0"/>
              </a:rPr>
              <a:t> Samarbeid med </a:t>
            </a:r>
          </a:p>
          <a:p>
            <a:pPr algn="l" eaLnBrk="0" hangingPunct="0">
              <a:buFontTx/>
              <a:buChar char="•"/>
            </a:pPr>
            <a:endParaRPr lang="nb-NO" sz="1000" dirty="0">
              <a:latin typeface="Verdana" charset="0"/>
            </a:endParaRPr>
          </a:p>
        </p:txBody>
      </p:sp>
      <p:sp>
        <p:nvSpPr>
          <p:cNvPr id="40" name="Rectangle 45"/>
          <p:cNvSpPr>
            <a:spLocks noChangeArrowheads="1"/>
          </p:cNvSpPr>
          <p:nvPr/>
        </p:nvSpPr>
        <p:spPr bwMode="auto">
          <a:xfrm>
            <a:off x="9443962" y="5589588"/>
            <a:ext cx="27480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l" eaLnBrk="0" hangingPunct="0">
              <a:buFontTx/>
              <a:buChar char="•"/>
            </a:pPr>
            <a:r>
              <a:rPr lang="nb-NO" sz="1000" dirty="0">
                <a:latin typeface="Verdana" charset="0"/>
              </a:rPr>
              <a:t>Tydelig utviklingstrapp</a:t>
            </a:r>
          </a:p>
          <a:p>
            <a:pPr algn="l" eaLnBrk="0" hangingPunct="0">
              <a:buFontTx/>
              <a:buChar char="•"/>
            </a:pPr>
            <a:r>
              <a:rPr lang="nb-NO" sz="1000" dirty="0">
                <a:latin typeface="Verdana" charset="0"/>
              </a:rPr>
              <a:t>Student-OL, VM og EM</a:t>
            </a:r>
          </a:p>
          <a:p>
            <a:pPr algn="l" eaLnBrk="0" hangingPunct="0">
              <a:buFontTx/>
              <a:buChar char="•"/>
            </a:pPr>
            <a:r>
              <a:rPr lang="nb-NO" sz="1000" dirty="0">
                <a:latin typeface="Verdana" charset="0"/>
              </a:rPr>
              <a:t>Samarbeid med universiteter</a:t>
            </a:r>
          </a:p>
          <a:p>
            <a:pPr algn="l" eaLnBrk="0" hangingPunct="0">
              <a:buFontTx/>
              <a:buChar char="•"/>
            </a:pPr>
            <a:r>
              <a:rPr lang="nb-NO" sz="1000" dirty="0">
                <a:latin typeface="Verdana" charset="0"/>
              </a:rPr>
              <a:t>Aktiv og tydelig kommunikasjon til spillere hva som kreves for landslag</a:t>
            </a:r>
          </a:p>
          <a:p>
            <a:pPr algn="l" eaLnBrk="0" hangingPunct="0">
              <a:buFontTx/>
              <a:buChar char="•"/>
            </a:pPr>
            <a:r>
              <a:rPr lang="nb-NO" sz="1000" dirty="0">
                <a:latin typeface="Verdana" charset="0"/>
              </a:rPr>
              <a:t>Bruke spillere aktivt til </a:t>
            </a:r>
            <a:r>
              <a:rPr lang="nb-NO" sz="1000" dirty="0" err="1">
                <a:latin typeface="Verdana" charset="0"/>
              </a:rPr>
              <a:t>coaching</a:t>
            </a:r>
            <a:endParaRPr lang="nb-NO" sz="1000" dirty="0">
              <a:latin typeface="Verdana" charset="0"/>
            </a:endParaRPr>
          </a:p>
        </p:txBody>
      </p:sp>
      <p:sp>
        <p:nvSpPr>
          <p:cNvPr id="2" name="AutoShape 41">
            <a:extLst>
              <a:ext uri="{FF2B5EF4-FFF2-40B4-BE49-F238E27FC236}">
                <a16:creationId xmlns:a16="http://schemas.microsoft.com/office/drawing/2014/main" id="{EB2C9E27-9A96-6089-09B9-5915253733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349" y="4652963"/>
            <a:ext cx="2089150" cy="8636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>
            <a:solidFill>
              <a:srgbClr val="6600CC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400" dirty="0" err="1">
                <a:latin typeface="Verdana" charset="0"/>
              </a:rPr>
              <a:t>Utvikle</a:t>
            </a:r>
            <a:r>
              <a:rPr lang="en-US" sz="1400" dirty="0">
                <a:latin typeface="Verdana" charset="0"/>
              </a:rPr>
              <a:t> </a:t>
            </a:r>
            <a:r>
              <a:rPr lang="en-US" sz="1400" dirty="0" err="1">
                <a:latin typeface="Verdana" charset="0"/>
              </a:rPr>
              <a:t>funksjonsfriske</a:t>
            </a:r>
            <a:r>
              <a:rPr lang="en-US" sz="1400" dirty="0">
                <a:latin typeface="Verdana" charset="0"/>
              </a:rPr>
              <a:t> </a:t>
            </a:r>
            <a:r>
              <a:rPr lang="en-US" sz="1400" dirty="0" err="1">
                <a:latin typeface="Verdana" charset="0"/>
              </a:rPr>
              <a:t>toppspillere</a:t>
            </a:r>
            <a:endParaRPr lang="en-US" sz="1400" dirty="0">
              <a:latin typeface="Verdana" charset="0"/>
            </a:endParaRPr>
          </a:p>
        </p:txBody>
      </p:sp>
      <p:sp>
        <p:nvSpPr>
          <p:cNvPr id="3" name="Rectangle 45">
            <a:extLst>
              <a:ext uri="{FF2B5EF4-FFF2-40B4-BE49-F238E27FC236}">
                <a16:creationId xmlns:a16="http://schemas.microsoft.com/office/drawing/2014/main" id="{121DF142-D71D-21A7-BD72-6A3CC2484F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755" y="5589588"/>
            <a:ext cx="236165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l" eaLnBrk="0" hangingPunct="0">
              <a:buFontTx/>
              <a:buChar char="•"/>
            </a:pPr>
            <a:r>
              <a:rPr lang="nb-NO" sz="1000" dirty="0">
                <a:latin typeface="Verdana" charset="0"/>
              </a:rPr>
              <a:t>Landslagsstruktur i samsvar med ambisjoner</a:t>
            </a:r>
          </a:p>
          <a:p>
            <a:pPr algn="l" eaLnBrk="0" hangingPunct="0">
              <a:buFontTx/>
              <a:buChar char="•"/>
            </a:pPr>
            <a:r>
              <a:rPr lang="nb-NO" sz="1000" dirty="0">
                <a:latin typeface="Verdana" charset="0"/>
              </a:rPr>
              <a:t>Bedre samarbeid om </a:t>
            </a:r>
            <a:r>
              <a:rPr lang="nb-NO" sz="1000" dirty="0" err="1">
                <a:latin typeface="Verdana" charset="0"/>
              </a:rPr>
              <a:t>spillerutv</a:t>
            </a:r>
            <a:r>
              <a:rPr lang="nb-NO" sz="1000" dirty="0">
                <a:latin typeface="Verdana" charset="0"/>
              </a:rPr>
              <a:t>.</a:t>
            </a:r>
          </a:p>
          <a:p>
            <a:pPr algn="l" eaLnBrk="0" hangingPunct="0">
              <a:buFontTx/>
              <a:buChar char="•"/>
            </a:pPr>
            <a:r>
              <a:rPr lang="nb-NO" sz="1000" dirty="0">
                <a:latin typeface="Verdana" charset="0"/>
              </a:rPr>
              <a:t>Trenere med int. ambisjon</a:t>
            </a:r>
          </a:p>
          <a:p>
            <a:pPr algn="l" eaLnBrk="0" hangingPunct="0">
              <a:buFontTx/>
              <a:buChar char="•"/>
            </a:pPr>
            <a:r>
              <a:rPr lang="nb-NO" sz="1000" dirty="0">
                <a:latin typeface="Verdana" charset="0"/>
              </a:rPr>
              <a:t>Satsing på kadett/minikadett</a:t>
            </a:r>
          </a:p>
          <a:p>
            <a:pPr algn="l" eaLnBrk="0" hangingPunct="0">
              <a:buFontTx/>
              <a:buChar char="•"/>
            </a:pPr>
            <a:endParaRPr lang="nb-NO" sz="1000" dirty="0">
              <a:latin typeface="Verdana" charset="0"/>
            </a:endParaRPr>
          </a:p>
        </p:txBody>
      </p:sp>
      <p:sp>
        <p:nvSpPr>
          <p:cNvPr id="4" name="Line 47">
            <a:extLst>
              <a:ext uri="{FF2B5EF4-FFF2-40B4-BE49-F238E27FC236}">
                <a16:creationId xmlns:a16="http://schemas.microsoft.com/office/drawing/2014/main" id="{20B2B2C7-A973-FDA9-792C-46246A716E17}"/>
              </a:ext>
            </a:extLst>
          </p:cNvPr>
          <p:cNvSpPr>
            <a:spLocks noChangeShapeType="1"/>
          </p:cNvSpPr>
          <p:nvPr/>
        </p:nvSpPr>
        <p:spPr bwMode="auto">
          <a:xfrm>
            <a:off x="1555849" y="4437063"/>
            <a:ext cx="0" cy="2159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5" name="TekstSylinder 39">
            <a:extLst>
              <a:ext uri="{FF2B5EF4-FFF2-40B4-BE49-F238E27FC236}">
                <a16:creationId xmlns:a16="http://schemas.microsoft.com/office/drawing/2014/main" id="{4202B738-C9A1-1400-E41D-C6747DD242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275" y="4713288"/>
            <a:ext cx="15001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nb-NO" sz="1400" b="1"/>
              <a:t> </a:t>
            </a:r>
          </a:p>
        </p:txBody>
      </p:sp>
      <p:graphicFrame>
        <p:nvGraphicFramePr>
          <p:cNvPr id="8" name="Tabell 7">
            <a:extLst>
              <a:ext uri="{FF2B5EF4-FFF2-40B4-BE49-F238E27FC236}">
                <a16:creationId xmlns:a16="http://schemas.microsoft.com/office/drawing/2014/main" id="{702B636E-F524-194A-6935-10A2567BD8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160218"/>
              </p:ext>
            </p:extLst>
          </p:nvPr>
        </p:nvGraphicFramePr>
        <p:xfrm>
          <a:off x="547786" y="2852737"/>
          <a:ext cx="3815459" cy="128016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945385">
                  <a:extLst>
                    <a:ext uri="{9D8B030D-6E8A-4147-A177-3AD203B41FA5}">
                      <a16:colId xmlns:a16="http://schemas.microsoft.com/office/drawing/2014/main" val="533427430"/>
                    </a:ext>
                  </a:extLst>
                </a:gridCol>
                <a:gridCol w="1870074">
                  <a:extLst>
                    <a:ext uri="{9D8B030D-6E8A-4147-A177-3AD203B41FA5}">
                      <a16:colId xmlns:a16="http://schemas.microsoft.com/office/drawing/2014/main" val="3544308502"/>
                    </a:ext>
                  </a:extLst>
                </a:gridCol>
              </a:tblGrid>
              <a:tr h="360239">
                <a:tc>
                  <a:txBody>
                    <a:bodyPr/>
                    <a:lstStyle/>
                    <a:p>
                      <a:r>
                        <a:rPr lang="en-GB" sz="1800" dirty="0"/>
                        <a:t>Para</a:t>
                      </a:r>
                      <a:endParaRPr lang="nb-NO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err="1"/>
                        <a:t>Funksjonsfrisk</a:t>
                      </a:r>
                      <a:endParaRPr lang="nb-NO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6937150"/>
                  </a:ext>
                </a:extLst>
              </a:tr>
              <a:tr h="30587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 </a:t>
                      </a:r>
                      <a:r>
                        <a:rPr lang="en-GB" sz="16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medaljer</a:t>
                      </a:r>
                      <a:r>
                        <a:rPr lang="en-GB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EM 25/27</a:t>
                      </a:r>
                      <a:endParaRPr lang="nb-NO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6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Kvalifisere</a:t>
                      </a:r>
                      <a:r>
                        <a:rPr lang="en-GB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til</a:t>
                      </a:r>
                      <a:r>
                        <a:rPr lang="en-GB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OL 28</a:t>
                      </a:r>
                      <a:endParaRPr lang="nb-NO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1537714"/>
                  </a:ext>
                </a:extLst>
              </a:tr>
              <a:tr h="472942">
                <a:tc>
                  <a:txBody>
                    <a:bodyPr/>
                    <a:lstStyle/>
                    <a:p>
                      <a:r>
                        <a:rPr lang="en-GB" sz="1600" dirty="0"/>
                        <a:t>2 </a:t>
                      </a:r>
                      <a:r>
                        <a:rPr lang="en-GB" sz="1600" dirty="0" err="1"/>
                        <a:t>medaljer</a:t>
                      </a:r>
                      <a:r>
                        <a:rPr lang="en-GB" sz="1600" dirty="0"/>
                        <a:t> </a:t>
                      </a:r>
                      <a:r>
                        <a:rPr lang="en-GB" sz="1600" dirty="0" err="1"/>
                        <a:t>og</a:t>
                      </a:r>
                      <a:r>
                        <a:rPr lang="en-GB" sz="1600" dirty="0"/>
                        <a:t> 4 </a:t>
                      </a:r>
                      <a:r>
                        <a:rPr lang="en-GB" sz="1600" dirty="0" err="1"/>
                        <a:t>kval</a:t>
                      </a:r>
                      <a:r>
                        <a:rPr lang="en-GB" sz="1600" dirty="0"/>
                        <a:t>. VM 26 </a:t>
                      </a:r>
                      <a:r>
                        <a:rPr lang="en-GB" sz="1600" dirty="0" err="1"/>
                        <a:t>og</a:t>
                      </a:r>
                      <a:r>
                        <a:rPr lang="en-GB" sz="1600" dirty="0"/>
                        <a:t> OL 28</a:t>
                      </a:r>
                      <a:endParaRPr lang="nb-N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err="1"/>
                        <a:t>Kvalifisere</a:t>
                      </a:r>
                      <a:r>
                        <a:rPr lang="en-GB" sz="1600" dirty="0"/>
                        <a:t> </a:t>
                      </a:r>
                      <a:r>
                        <a:rPr lang="en-GB" sz="1600" dirty="0" err="1"/>
                        <a:t>til</a:t>
                      </a:r>
                      <a:r>
                        <a:rPr lang="en-GB" sz="1600" dirty="0"/>
                        <a:t> EM </a:t>
                      </a:r>
                    </a:p>
                    <a:p>
                      <a:r>
                        <a:rPr lang="en-GB" sz="1600" dirty="0"/>
                        <a:t>lag 27</a:t>
                      </a:r>
                      <a:endParaRPr lang="nb-NO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680264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7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7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7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7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17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17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17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7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17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17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17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17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17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17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  <p:bldP spid="3077" grpId="0" animBg="1"/>
      <p:bldP spid="3078" grpId="0" animBg="1"/>
      <p:bldP spid="3079" grpId="0" animBg="1"/>
      <p:bldP spid="3092" grpId="0" animBg="1"/>
      <p:bldP spid="3113" grpId="0" animBg="1"/>
      <p:bldP spid="17423" grpId="0"/>
      <p:bldP spid="17424" grpId="0" animBg="1"/>
      <p:bldP spid="17425" grpId="0" animBg="1"/>
      <p:bldP spid="17426" grpId="0" animBg="1"/>
      <p:bldP spid="17427" grpId="0" animBg="1"/>
      <p:bldP spid="17429" grpId="0" animBg="1"/>
      <p:bldP spid="17430" grpId="0" animBg="1"/>
      <p:bldP spid="17432" grpId="0" animBg="1"/>
      <p:bldP spid="17433" grpId="0" animBg="1"/>
      <p:bldP spid="17434" grpId="0" animBg="1"/>
      <p:bldP spid="17435" grpId="0" animBg="1"/>
      <p:bldP spid="17437" grpId="0" animBg="1"/>
      <p:bldP spid="17438" grpId="0" animBg="1"/>
      <p:bldP spid="17439" grpId="0" animBg="1"/>
      <p:bldP spid="17440" grpId="0" animBg="1"/>
      <p:bldP spid="17441" grpId="0" animBg="1"/>
      <p:bldP spid="17443" grpId="0" animBg="1"/>
      <p:bldP spid="17444" grpId="0" animBg="1"/>
      <p:bldP spid="38" grpId="0"/>
      <p:bldP spid="39" grpId="0"/>
      <p:bldP spid="40" grpId="0"/>
      <p:bldP spid="2" grpId="0" animBg="1"/>
      <p:bldP spid="3" grpId="0"/>
      <p:bldP spid="4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45124C-9B28-FFF0-A42F-0F48F2C5A3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>
            <a:extLst>
              <a:ext uri="{FF2B5EF4-FFF2-40B4-BE49-F238E27FC236}">
                <a16:creationId xmlns:a16="http://schemas.microsoft.com/office/drawing/2014/main" id="{C106219D-7FB5-945A-2CE5-F2433E4DE0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1951" y="852488"/>
            <a:ext cx="2657475" cy="1352551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>
            <a:solidFill>
              <a:schemeClr val="accent2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nb-NO" b="1" dirty="0">
                <a:latin typeface="Verdana" charset="0"/>
              </a:rPr>
              <a:t>Misjon</a:t>
            </a:r>
          </a:p>
          <a:p>
            <a:r>
              <a:rPr lang="nb-NO" dirty="0"/>
              <a:t>Skape forutsetninger for at norske spillere kan nå et olympisk nivå.</a:t>
            </a:r>
          </a:p>
          <a:p>
            <a:pPr algn="ctr" eaLnBrk="0" hangingPunct="0"/>
            <a:endParaRPr lang="nb-NO" b="1" dirty="0">
              <a:latin typeface="Verdana" charset="0"/>
            </a:endParaRPr>
          </a:p>
        </p:txBody>
      </p:sp>
      <p:sp>
        <p:nvSpPr>
          <p:cNvPr id="3075" name="AutoShape 3">
            <a:extLst>
              <a:ext uri="{FF2B5EF4-FFF2-40B4-BE49-F238E27FC236}">
                <a16:creationId xmlns:a16="http://schemas.microsoft.com/office/drawing/2014/main" id="{C6650CDF-1418-A098-A4AD-814B543196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276" y="2306005"/>
            <a:ext cx="3924994" cy="205802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>
            <a:solidFill>
              <a:schemeClr val="accent2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prstTxWarp prst="textNoShape">
              <a:avLst/>
            </a:prstTxWarp>
          </a:bodyPr>
          <a:lstStyle/>
          <a:p>
            <a:pPr lvl="0"/>
            <a:r>
              <a:rPr lang="nb-NO" b="1" dirty="0">
                <a:latin typeface="Verdana" charset="0"/>
              </a:rPr>
              <a:t>Resultatmål:</a:t>
            </a:r>
          </a:p>
          <a:p>
            <a:pPr fontAlgn="t"/>
            <a:r>
              <a:rPr lang="en-GB" dirty="0" err="1">
                <a:solidFill>
                  <a:srgbClr val="000000"/>
                </a:solidFill>
              </a:rPr>
              <a:t>Kvalifisere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til</a:t>
            </a:r>
            <a:r>
              <a:rPr lang="en-GB" dirty="0">
                <a:solidFill>
                  <a:srgbClr val="000000"/>
                </a:solidFill>
              </a:rPr>
              <a:t> OL 28</a:t>
            </a:r>
            <a:endParaRPr lang="nb-NO" dirty="0"/>
          </a:p>
          <a:p>
            <a:pPr fontAlgn="t"/>
            <a:r>
              <a:rPr lang="en-GB" dirty="0" err="1">
                <a:solidFill>
                  <a:srgbClr val="000000"/>
                </a:solidFill>
              </a:rPr>
              <a:t>Kvalifisere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til</a:t>
            </a:r>
            <a:r>
              <a:rPr lang="en-GB" dirty="0">
                <a:solidFill>
                  <a:srgbClr val="000000"/>
                </a:solidFill>
              </a:rPr>
              <a:t> EM lag 27</a:t>
            </a:r>
          </a:p>
          <a:p>
            <a:pPr fontAlgn="t"/>
            <a:r>
              <a:rPr lang="nb-NO" dirty="0"/>
              <a:t>Et juniorlag A nasjon</a:t>
            </a:r>
          </a:p>
          <a:p>
            <a:r>
              <a:rPr lang="nb-NO" dirty="0"/>
              <a:t>Etablert trenerlag/struktur</a:t>
            </a:r>
          </a:p>
          <a:p>
            <a:pPr lvl="0"/>
            <a:br>
              <a:rPr lang="nb-NO" dirty="0"/>
            </a:br>
            <a:endParaRPr lang="nb-NO" sz="1400" dirty="0"/>
          </a:p>
        </p:txBody>
      </p:sp>
      <p:sp>
        <p:nvSpPr>
          <p:cNvPr id="3077" name="AutoShape 5">
            <a:extLst>
              <a:ext uri="{FF2B5EF4-FFF2-40B4-BE49-F238E27FC236}">
                <a16:creationId xmlns:a16="http://schemas.microsoft.com/office/drawing/2014/main" id="{11E4D201-D0AA-2D73-CF4F-BC317B61C1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9098" y="4652963"/>
            <a:ext cx="2389012" cy="8636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>
            <a:solidFill>
              <a:srgbClr val="6600CC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400" dirty="0">
                <a:latin typeface="Verdana" charset="0"/>
              </a:rPr>
              <a:t>Utvikle </a:t>
            </a:r>
            <a:r>
              <a:rPr lang="en-US" sz="1400" dirty="0" err="1">
                <a:latin typeface="Verdana" charset="0"/>
              </a:rPr>
              <a:t>trenere</a:t>
            </a:r>
            <a:r>
              <a:rPr lang="en-US" sz="1400" dirty="0">
                <a:latin typeface="Verdana" charset="0"/>
              </a:rPr>
              <a:t> med </a:t>
            </a:r>
            <a:r>
              <a:rPr lang="en-US" sz="1400" dirty="0" err="1">
                <a:latin typeface="Verdana" charset="0"/>
              </a:rPr>
              <a:t>internasjonale</a:t>
            </a:r>
            <a:r>
              <a:rPr lang="en-US" sz="1400" dirty="0">
                <a:latin typeface="Verdana" charset="0"/>
              </a:rPr>
              <a:t> </a:t>
            </a:r>
            <a:r>
              <a:rPr lang="en-US" sz="1400" dirty="0" err="1">
                <a:latin typeface="Verdana" charset="0"/>
              </a:rPr>
              <a:t>ambisjoner</a:t>
            </a:r>
            <a:endParaRPr lang="en-US" sz="1400" dirty="0">
              <a:latin typeface="Verdana" charset="0"/>
            </a:endParaRPr>
          </a:p>
        </p:txBody>
      </p:sp>
      <p:sp>
        <p:nvSpPr>
          <p:cNvPr id="3078" name="AutoShape 6">
            <a:extLst>
              <a:ext uri="{FF2B5EF4-FFF2-40B4-BE49-F238E27FC236}">
                <a16:creationId xmlns:a16="http://schemas.microsoft.com/office/drawing/2014/main" id="{9E73AF76-CBA4-4149-552E-23012EA7F6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88472" y="4652963"/>
            <a:ext cx="2292097" cy="8636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>
            <a:solidFill>
              <a:srgbClr val="6600CC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/>
          <a:lstStyle/>
          <a:p>
            <a:pPr algn="ctr" eaLnBrk="0" hangingPunct="0"/>
            <a:r>
              <a:rPr lang="en-US" sz="1400" dirty="0">
                <a:latin typeface="Verdana" charset="0"/>
              </a:rPr>
              <a:t>Kadett </a:t>
            </a:r>
            <a:r>
              <a:rPr lang="en-US" sz="1400" dirty="0" err="1">
                <a:latin typeface="Verdana" charset="0"/>
              </a:rPr>
              <a:t>og</a:t>
            </a:r>
            <a:r>
              <a:rPr lang="en-US" sz="1400" dirty="0">
                <a:latin typeface="Verdana" charset="0"/>
              </a:rPr>
              <a:t> </a:t>
            </a:r>
            <a:r>
              <a:rPr lang="en-US" sz="1400" dirty="0" err="1">
                <a:latin typeface="Verdana" charset="0"/>
              </a:rPr>
              <a:t>minikadett</a:t>
            </a:r>
            <a:endParaRPr lang="en-US" sz="1400" dirty="0">
              <a:latin typeface="Verdana" charset="0"/>
            </a:endParaRPr>
          </a:p>
        </p:txBody>
      </p:sp>
      <p:sp>
        <p:nvSpPr>
          <p:cNvPr id="3082" name="AutoShape 10">
            <a:extLst>
              <a:ext uri="{FF2B5EF4-FFF2-40B4-BE49-F238E27FC236}">
                <a16:creationId xmlns:a16="http://schemas.microsoft.com/office/drawing/2014/main" id="{2C243FED-7D8E-7B5E-A242-8899665C9E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2159" y="2469603"/>
            <a:ext cx="2447925" cy="1530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>
            <a:solidFill>
              <a:srgbClr val="008000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eaLnBrk="0" hangingPunct="0"/>
            <a:r>
              <a:rPr lang="nb-NO" b="1" dirty="0">
                <a:latin typeface="Verdana" charset="0"/>
              </a:rPr>
              <a:t>Verdier</a:t>
            </a:r>
          </a:p>
          <a:p>
            <a:pPr marL="285750" indent="-285750" eaLnBrk="0" hangingPunct="0">
              <a:buFontTx/>
              <a:buChar char="-"/>
            </a:pPr>
            <a:r>
              <a:rPr lang="nb-NO" sz="1400" i="1" dirty="0">
                <a:latin typeface="Verdana" charset="0"/>
              </a:rPr>
              <a:t>Uredd</a:t>
            </a:r>
          </a:p>
          <a:p>
            <a:pPr marL="285750" indent="-285750" eaLnBrk="0" hangingPunct="0">
              <a:buFontTx/>
              <a:buChar char="-"/>
            </a:pPr>
            <a:r>
              <a:rPr lang="nb-NO" sz="1400" i="1" dirty="0">
                <a:latin typeface="Verdana" charset="0"/>
              </a:rPr>
              <a:t>Lojal</a:t>
            </a:r>
          </a:p>
          <a:p>
            <a:pPr marL="285750" indent="-285750" eaLnBrk="0" hangingPunct="0">
              <a:buFontTx/>
              <a:buChar char="-"/>
            </a:pPr>
            <a:r>
              <a:rPr lang="nb-NO" sz="1400" i="1" dirty="0">
                <a:latin typeface="Verdana" charset="0"/>
              </a:rPr>
              <a:t>Utviklingsorientert</a:t>
            </a:r>
          </a:p>
          <a:p>
            <a:pPr eaLnBrk="0" hangingPunct="0"/>
            <a:endParaRPr lang="nb-NO" sz="900" dirty="0">
              <a:latin typeface="Verdana" charset="0"/>
            </a:endParaRPr>
          </a:p>
        </p:txBody>
      </p:sp>
      <p:sp>
        <p:nvSpPr>
          <p:cNvPr id="3092" name="AutoShape 20">
            <a:extLst>
              <a:ext uri="{FF2B5EF4-FFF2-40B4-BE49-F238E27FC236}">
                <a16:creationId xmlns:a16="http://schemas.microsoft.com/office/drawing/2014/main" id="{97696EBF-B160-34B1-5685-711F3B0341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98218" y="2995861"/>
            <a:ext cx="2665413" cy="106696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 algn="ctr">
            <a:solidFill>
              <a:schemeClr val="accent2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endParaRPr lang="nb-NO" b="1" dirty="0">
              <a:latin typeface="Verdana" charset="0"/>
            </a:endParaRPr>
          </a:p>
          <a:p>
            <a:pPr algn="ctr" eaLnBrk="0" hangingPunct="0"/>
            <a:r>
              <a:rPr lang="nb-NO" b="1" dirty="0">
                <a:latin typeface="Verdana" charset="0"/>
              </a:rPr>
              <a:t>Strategiområder</a:t>
            </a:r>
          </a:p>
          <a:p>
            <a:pPr algn="ctr" eaLnBrk="0" hangingPunct="0"/>
            <a:endParaRPr lang="nb-NO" dirty="0">
              <a:latin typeface="Verdana" charset="0"/>
            </a:endParaRPr>
          </a:p>
        </p:txBody>
      </p:sp>
      <p:sp>
        <p:nvSpPr>
          <p:cNvPr id="3111" name="AutoShape 39">
            <a:extLst>
              <a:ext uri="{FF2B5EF4-FFF2-40B4-BE49-F238E27FC236}">
                <a16:creationId xmlns:a16="http://schemas.microsoft.com/office/drawing/2014/main" id="{FCF9A608-53A3-092B-7EC7-B41AB8816A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97425" y="859632"/>
            <a:ext cx="2667000" cy="1261268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>
            <a:solidFill>
              <a:schemeClr val="accent2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nb-NO" b="1" dirty="0">
                <a:latin typeface="Verdana" charset="0"/>
              </a:rPr>
              <a:t>Visjon</a:t>
            </a:r>
          </a:p>
          <a:p>
            <a:pPr algn="ctr"/>
            <a:r>
              <a:rPr lang="nb-NO" dirty="0"/>
              <a:t>Vikinger til OL!</a:t>
            </a:r>
          </a:p>
          <a:p>
            <a:pPr algn="ctr"/>
            <a:endParaRPr lang="nb-NO" sz="900" dirty="0">
              <a:latin typeface="Verdana" charset="0"/>
            </a:endParaRPr>
          </a:p>
        </p:txBody>
      </p:sp>
      <p:sp>
        <p:nvSpPr>
          <p:cNvPr id="3113" name="AutoShape 41">
            <a:extLst>
              <a:ext uri="{FF2B5EF4-FFF2-40B4-BE49-F238E27FC236}">
                <a16:creationId xmlns:a16="http://schemas.microsoft.com/office/drawing/2014/main" id="{7897E16C-C6A2-E974-A53E-FC6863AC71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9877" y="4652963"/>
            <a:ext cx="2336974" cy="8636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>
            <a:solidFill>
              <a:srgbClr val="6600CC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400" dirty="0">
                <a:latin typeface="Verdana" charset="0"/>
              </a:rPr>
              <a:t>Bedre </a:t>
            </a:r>
            <a:r>
              <a:rPr lang="en-US" sz="1400" dirty="0" err="1">
                <a:latin typeface="Verdana" charset="0"/>
              </a:rPr>
              <a:t>samarbeid</a:t>
            </a:r>
            <a:r>
              <a:rPr lang="en-US" sz="1400" dirty="0">
                <a:latin typeface="Verdana" charset="0"/>
              </a:rPr>
              <a:t> </a:t>
            </a:r>
            <a:r>
              <a:rPr lang="en-US" sz="1400" dirty="0" err="1">
                <a:latin typeface="Verdana" charset="0"/>
              </a:rPr>
              <a:t>og</a:t>
            </a:r>
            <a:r>
              <a:rPr lang="en-US" sz="1400" dirty="0">
                <a:latin typeface="Verdana" charset="0"/>
              </a:rPr>
              <a:t> </a:t>
            </a:r>
            <a:r>
              <a:rPr lang="en-US" sz="1400" dirty="0" err="1">
                <a:latin typeface="Verdana" charset="0"/>
              </a:rPr>
              <a:t>rutiner</a:t>
            </a:r>
            <a:r>
              <a:rPr lang="en-US" sz="1400" dirty="0">
                <a:latin typeface="Verdana" charset="0"/>
              </a:rPr>
              <a:t> om </a:t>
            </a:r>
            <a:r>
              <a:rPr lang="en-US" sz="1400" dirty="0" err="1">
                <a:latin typeface="Verdana" charset="0"/>
              </a:rPr>
              <a:t>spillernes</a:t>
            </a:r>
            <a:r>
              <a:rPr lang="en-US" sz="1400" dirty="0">
                <a:latin typeface="Verdana" charset="0"/>
              </a:rPr>
              <a:t> </a:t>
            </a:r>
            <a:r>
              <a:rPr lang="en-US" sz="1400" dirty="0" err="1">
                <a:latin typeface="Verdana" charset="0"/>
              </a:rPr>
              <a:t>utvikling</a:t>
            </a:r>
            <a:endParaRPr lang="en-US" sz="1400" dirty="0">
              <a:latin typeface="Verdana" charset="0"/>
            </a:endParaRPr>
          </a:p>
        </p:txBody>
      </p:sp>
      <p:sp>
        <p:nvSpPr>
          <p:cNvPr id="17423" name="Rectangle 45">
            <a:extLst>
              <a:ext uri="{FF2B5EF4-FFF2-40B4-BE49-F238E27FC236}">
                <a16:creationId xmlns:a16="http://schemas.microsoft.com/office/drawing/2014/main" id="{779286E1-75E5-4C25-8496-0FD34784C4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6135" y="5589587"/>
            <a:ext cx="2421309" cy="1654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l" eaLnBrk="0" hangingPunct="0">
              <a:buFontTx/>
              <a:buChar char="•"/>
            </a:pPr>
            <a:r>
              <a:rPr lang="nb-NO" sz="1000" dirty="0">
                <a:latin typeface="Verdana" charset="0"/>
              </a:rPr>
              <a:t>Utarbeide sesongplan i dialog med spillere</a:t>
            </a:r>
          </a:p>
          <a:p>
            <a:pPr algn="l" eaLnBrk="0" hangingPunct="0">
              <a:buFontTx/>
              <a:buChar char="•"/>
            </a:pPr>
            <a:r>
              <a:rPr lang="nb-NO" sz="1000" dirty="0">
                <a:latin typeface="Verdana" charset="0"/>
              </a:rPr>
              <a:t>  Hjelpe spillere med karriereplan (treningsmiljø, seriespill, turneringer </a:t>
            </a:r>
            <a:r>
              <a:rPr lang="nb-NO" sz="1000" dirty="0" err="1">
                <a:latin typeface="Verdana" charset="0"/>
              </a:rPr>
              <a:t>etc</a:t>
            </a:r>
            <a:endParaRPr lang="nb-NO" sz="1000" dirty="0">
              <a:latin typeface="Verdana" charset="0"/>
            </a:endParaRPr>
          </a:p>
          <a:p>
            <a:pPr algn="l" eaLnBrk="0" hangingPunct="0">
              <a:buFontTx/>
              <a:buChar char="•"/>
            </a:pPr>
            <a:r>
              <a:rPr lang="nb-NO" sz="1000" dirty="0">
                <a:latin typeface="Verdana" charset="0"/>
              </a:rPr>
              <a:t> Informasjonsflyt/gode rutiner trening-kamp-trening</a:t>
            </a:r>
          </a:p>
          <a:p>
            <a:pPr algn="l" eaLnBrk="0" hangingPunct="0">
              <a:buFontTx/>
              <a:buChar char="•"/>
            </a:pPr>
            <a:r>
              <a:rPr lang="nb-NO" sz="1000" dirty="0">
                <a:latin typeface="Verdana" charset="0"/>
              </a:rPr>
              <a:t> Samarbeid med OLT og Wang</a:t>
            </a:r>
          </a:p>
        </p:txBody>
      </p:sp>
      <p:sp>
        <p:nvSpPr>
          <p:cNvPr id="17424" name="Line 46">
            <a:extLst>
              <a:ext uri="{FF2B5EF4-FFF2-40B4-BE49-F238E27FC236}">
                <a16:creationId xmlns:a16="http://schemas.microsoft.com/office/drawing/2014/main" id="{5632D939-7F6A-577B-6E5C-AE8E92C5E769}"/>
              </a:ext>
            </a:extLst>
          </p:cNvPr>
          <p:cNvSpPr>
            <a:spLocks noChangeShapeType="1"/>
          </p:cNvSpPr>
          <p:nvPr/>
        </p:nvSpPr>
        <p:spPr bwMode="auto">
          <a:xfrm>
            <a:off x="1555849" y="4437063"/>
            <a:ext cx="8535119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7425" name="Line 47">
            <a:extLst>
              <a:ext uri="{FF2B5EF4-FFF2-40B4-BE49-F238E27FC236}">
                <a16:creationId xmlns:a16="http://schemas.microsoft.com/office/drawing/2014/main" id="{F22419C2-6F40-4951-7038-684211C9ADF7}"/>
              </a:ext>
            </a:extLst>
          </p:cNvPr>
          <p:cNvSpPr>
            <a:spLocks noChangeShapeType="1"/>
          </p:cNvSpPr>
          <p:nvPr/>
        </p:nvSpPr>
        <p:spPr bwMode="auto">
          <a:xfrm>
            <a:off x="4583113" y="4437063"/>
            <a:ext cx="0" cy="2159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7426" name="Line 48">
            <a:extLst>
              <a:ext uri="{FF2B5EF4-FFF2-40B4-BE49-F238E27FC236}">
                <a16:creationId xmlns:a16="http://schemas.microsoft.com/office/drawing/2014/main" id="{B8CE92A7-DE74-969C-EE19-D6342761C6D1}"/>
              </a:ext>
            </a:extLst>
          </p:cNvPr>
          <p:cNvSpPr>
            <a:spLocks noChangeShapeType="1"/>
          </p:cNvSpPr>
          <p:nvPr/>
        </p:nvSpPr>
        <p:spPr bwMode="auto">
          <a:xfrm>
            <a:off x="7339708" y="4437063"/>
            <a:ext cx="0" cy="2159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7427" name="Line 50">
            <a:extLst>
              <a:ext uri="{FF2B5EF4-FFF2-40B4-BE49-F238E27FC236}">
                <a16:creationId xmlns:a16="http://schemas.microsoft.com/office/drawing/2014/main" id="{4B175F07-B358-C853-9420-02A6969A9D9D}"/>
              </a:ext>
            </a:extLst>
          </p:cNvPr>
          <p:cNvSpPr>
            <a:spLocks noChangeShapeType="1"/>
          </p:cNvSpPr>
          <p:nvPr/>
        </p:nvSpPr>
        <p:spPr bwMode="auto">
          <a:xfrm>
            <a:off x="10090968" y="4437063"/>
            <a:ext cx="0" cy="2159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7429" name="Line 53">
            <a:extLst>
              <a:ext uri="{FF2B5EF4-FFF2-40B4-BE49-F238E27FC236}">
                <a16:creationId xmlns:a16="http://schemas.microsoft.com/office/drawing/2014/main" id="{58DD6AFB-A2F9-7298-9772-44F154AADAB7}"/>
              </a:ext>
            </a:extLst>
          </p:cNvPr>
          <p:cNvSpPr>
            <a:spLocks noChangeShapeType="1"/>
          </p:cNvSpPr>
          <p:nvPr/>
        </p:nvSpPr>
        <p:spPr bwMode="auto">
          <a:xfrm>
            <a:off x="6165850" y="2133599"/>
            <a:ext cx="0" cy="862261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7430" name="Line 55">
            <a:extLst>
              <a:ext uri="{FF2B5EF4-FFF2-40B4-BE49-F238E27FC236}">
                <a16:creationId xmlns:a16="http://schemas.microsoft.com/office/drawing/2014/main" id="{CFFDC185-F391-4315-60E2-EFB65996281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048750" y="1556791"/>
            <a:ext cx="0" cy="912811"/>
          </a:xfrm>
          <a:prstGeom prst="line">
            <a:avLst/>
          </a:prstGeom>
          <a:noFill/>
          <a:ln w="28575">
            <a:solidFill>
              <a:srgbClr val="3366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7432" name="Line 57">
            <a:extLst>
              <a:ext uri="{FF2B5EF4-FFF2-40B4-BE49-F238E27FC236}">
                <a16:creationId xmlns:a16="http://schemas.microsoft.com/office/drawing/2014/main" id="{3FB878C6-B35A-F3A6-5221-7B4591F97C9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462838" y="1555207"/>
            <a:ext cx="1585912" cy="1586"/>
          </a:xfrm>
          <a:prstGeom prst="line">
            <a:avLst/>
          </a:prstGeom>
          <a:noFill/>
          <a:ln w="28575">
            <a:solidFill>
              <a:srgbClr val="3366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7433" name="Line 58">
            <a:extLst>
              <a:ext uri="{FF2B5EF4-FFF2-40B4-BE49-F238E27FC236}">
                <a16:creationId xmlns:a16="http://schemas.microsoft.com/office/drawing/2014/main" id="{60BE0842-EE99-AA20-F82D-68A4A6AE56C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784632" y="2852738"/>
            <a:ext cx="0" cy="2881312"/>
          </a:xfrm>
          <a:prstGeom prst="line">
            <a:avLst/>
          </a:prstGeom>
          <a:noFill/>
          <a:ln w="28575">
            <a:solidFill>
              <a:srgbClr val="3366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7434" name="Line 59">
            <a:extLst>
              <a:ext uri="{FF2B5EF4-FFF2-40B4-BE49-F238E27FC236}">
                <a16:creationId xmlns:a16="http://schemas.microsoft.com/office/drawing/2014/main" id="{B4993839-9799-2527-D70B-BF7D5F1FA49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1424270" y="5734050"/>
            <a:ext cx="360363" cy="0"/>
          </a:xfrm>
          <a:prstGeom prst="line">
            <a:avLst/>
          </a:prstGeom>
          <a:noFill/>
          <a:ln w="28575">
            <a:solidFill>
              <a:srgbClr val="3366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7435" name="Line 60">
            <a:extLst>
              <a:ext uri="{FF2B5EF4-FFF2-40B4-BE49-F238E27FC236}">
                <a16:creationId xmlns:a16="http://schemas.microsoft.com/office/drawing/2014/main" id="{8D2C6A6A-68F6-7347-F90E-15DAC43235F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200084" y="2852738"/>
            <a:ext cx="1584548" cy="0"/>
          </a:xfrm>
          <a:prstGeom prst="line">
            <a:avLst/>
          </a:prstGeom>
          <a:noFill/>
          <a:ln w="28575">
            <a:solidFill>
              <a:srgbClr val="3366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7436" name="Text Box 61">
            <a:extLst>
              <a:ext uri="{FF2B5EF4-FFF2-40B4-BE49-F238E27FC236}">
                <a16:creationId xmlns:a16="http://schemas.microsoft.com/office/drawing/2014/main" id="{26C513B3-E351-773C-A722-CFF26A08C9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7595" y="172494"/>
            <a:ext cx="1028101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nb-NO" sz="2800" b="1" dirty="0">
                <a:latin typeface="Verdana" charset="0"/>
              </a:rPr>
              <a:t>Strategi NBTF funksjonsfriske landslag 2025-28</a:t>
            </a:r>
          </a:p>
        </p:txBody>
      </p:sp>
      <p:sp>
        <p:nvSpPr>
          <p:cNvPr id="17437" name="Line 62">
            <a:extLst>
              <a:ext uri="{FF2B5EF4-FFF2-40B4-BE49-F238E27FC236}">
                <a16:creationId xmlns:a16="http://schemas.microsoft.com/office/drawing/2014/main" id="{329D5161-C027-62B0-C5A2-A8311CC93541}"/>
              </a:ext>
            </a:extLst>
          </p:cNvPr>
          <p:cNvSpPr>
            <a:spLocks noChangeShapeType="1"/>
          </p:cNvSpPr>
          <p:nvPr/>
        </p:nvSpPr>
        <p:spPr bwMode="auto">
          <a:xfrm>
            <a:off x="4583113" y="1844676"/>
            <a:ext cx="0" cy="100806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7438" name="Line 63">
            <a:extLst>
              <a:ext uri="{FF2B5EF4-FFF2-40B4-BE49-F238E27FC236}">
                <a16:creationId xmlns:a16="http://schemas.microsoft.com/office/drawing/2014/main" id="{D41E10D9-4D8E-8F8B-0E88-63C322DF131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40239" y="3429000"/>
            <a:ext cx="142875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7439" name="Line 64">
            <a:extLst>
              <a:ext uri="{FF2B5EF4-FFF2-40B4-BE49-F238E27FC236}">
                <a16:creationId xmlns:a16="http://schemas.microsoft.com/office/drawing/2014/main" id="{0C809D43-B078-B6EF-85D0-DC94EA41B3E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95775" y="1844675"/>
            <a:ext cx="287338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7440" name="Line 65">
            <a:extLst>
              <a:ext uri="{FF2B5EF4-FFF2-40B4-BE49-F238E27FC236}">
                <a16:creationId xmlns:a16="http://schemas.microsoft.com/office/drawing/2014/main" id="{B1FE9072-AD58-E924-13F1-3247CF377C24}"/>
              </a:ext>
            </a:extLst>
          </p:cNvPr>
          <p:cNvSpPr>
            <a:spLocks noChangeShapeType="1"/>
          </p:cNvSpPr>
          <p:nvPr/>
        </p:nvSpPr>
        <p:spPr bwMode="auto">
          <a:xfrm>
            <a:off x="4583113" y="2852738"/>
            <a:ext cx="0" cy="576262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7441" name="Line 66">
            <a:extLst>
              <a:ext uri="{FF2B5EF4-FFF2-40B4-BE49-F238E27FC236}">
                <a16:creationId xmlns:a16="http://schemas.microsoft.com/office/drawing/2014/main" id="{3DF47B4B-8612-D0BD-991B-E5EEB183557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83113" y="3429000"/>
            <a:ext cx="2159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7444" name="Line 66">
            <a:extLst>
              <a:ext uri="{FF2B5EF4-FFF2-40B4-BE49-F238E27FC236}">
                <a16:creationId xmlns:a16="http://schemas.microsoft.com/office/drawing/2014/main" id="{6A90EB70-4B43-A20E-46EC-252B9D6388B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165850" y="4062826"/>
            <a:ext cx="1588" cy="375824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38" name="Rectangle 45">
            <a:extLst>
              <a:ext uri="{FF2B5EF4-FFF2-40B4-BE49-F238E27FC236}">
                <a16:creationId xmlns:a16="http://schemas.microsoft.com/office/drawing/2014/main" id="{670F124F-7A02-2DB8-F301-7A0F76F617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75609" y="5580608"/>
            <a:ext cx="2347259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l" eaLnBrk="0" hangingPunct="0">
              <a:buFontTx/>
              <a:buChar char="•"/>
            </a:pPr>
            <a:r>
              <a:rPr lang="nb-NO" sz="1000" dirty="0">
                <a:latin typeface="Verdana" charset="0"/>
              </a:rPr>
              <a:t> </a:t>
            </a:r>
            <a:r>
              <a:rPr lang="nb-NO" sz="1000" dirty="0" err="1">
                <a:latin typeface="Verdana" charset="0"/>
              </a:rPr>
              <a:t>Mentoringsprogram</a:t>
            </a:r>
            <a:endParaRPr lang="nb-NO" sz="1000" dirty="0">
              <a:latin typeface="Verdana" charset="0"/>
            </a:endParaRPr>
          </a:p>
          <a:p>
            <a:pPr eaLnBrk="0" hangingPunct="0">
              <a:buFontTx/>
              <a:buChar char="•"/>
            </a:pPr>
            <a:r>
              <a:rPr lang="nb-NO" sz="1000" dirty="0">
                <a:latin typeface="Verdana" charset="0"/>
              </a:rPr>
              <a:t> </a:t>
            </a:r>
            <a:r>
              <a:rPr lang="en-US" sz="1000" dirty="0">
                <a:latin typeface="Verdana" charset="0"/>
              </a:rPr>
              <a:t>Tett </a:t>
            </a:r>
            <a:r>
              <a:rPr lang="en-US" sz="1000" dirty="0" err="1">
                <a:latin typeface="Verdana" charset="0"/>
              </a:rPr>
              <a:t>samarbeid</a:t>
            </a:r>
            <a:r>
              <a:rPr lang="en-US" sz="1000" dirty="0">
                <a:latin typeface="Verdana" charset="0"/>
              </a:rPr>
              <a:t> med </a:t>
            </a:r>
            <a:r>
              <a:rPr lang="en-US" sz="1000" dirty="0" err="1">
                <a:latin typeface="Verdana" charset="0"/>
              </a:rPr>
              <a:t>sterkeste</a:t>
            </a:r>
            <a:r>
              <a:rPr lang="en-US" sz="1000" dirty="0">
                <a:latin typeface="Verdana" charset="0"/>
              </a:rPr>
              <a:t>  </a:t>
            </a:r>
            <a:r>
              <a:rPr lang="en-US" sz="1000" dirty="0" err="1">
                <a:latin typeface="Verdana" charset="0"/>
              </a:rPr>
              <a:t>klubber</a:t>
            </a:r>
            <a:r>
              <a:rPr lang="en-US" sz="1000" dirty="0">
                <a:latin typeface="Verdana" charset="0"/>
              </a:rPr>
              <a:t> </a:t>
            </a:r>
            <a:endParaRPr lang="nb-NO" sz="1000" dirty="0">
              <a:latin typeface="Verdana" charset="0"/>
            </a:endParaRPr>
          </a:p>
          <a:p>
            <a:pPr eaLnBrk="0" hangingPunct="0">
              <a:buFontTx/>
              <a:buChar char="•"/>
            </a:pPr>
            <a:r>
              <a:rPr lang="nb-NO" sz="1000" dirty="0">
                <a:latin typeface="Verdana" charset="0"/>
              </a:rPr>
              <a:t> Møter med klubbtrenere og klubbledere</a:t>
            </a:r>
          </a:p>
          <a:p>
            <a:pPr algn="l" eaLnBrk="0" hangingPunct="0">
              <a:buFontTx/>
              <a:buChar char="•"/>
            </a:pPr>
            <a:endParaRPr lang="nb-NO" sz="1000" dirty="0">
              <a:latin typeface="Verdana" charset="0"/>
            </a:endParaRPr>
          </a:p>
        </p:txBody>
      </p:sp>
      <p:sp>
        <p:nvSpPr>
          <p:cNvPr id="39" name="Rectangle 45">
            <a:extLst>
              <a:ext uri="{FF2B5EF4-FFF2-40B4-BE49-F238E27FC236}">
                <a16:creationId xmlns:a16="http://schemas.microsoft.com/office/drawing/2014/main" id="{542BD4F8-A655-F1D9-9513-1EA09D7E5C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79031" y="5580608"/>
            <a:ext cx="2421309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l" eaLnBrk="0" hangingPunct="0">
              <a:buFontTx/>
              <a:buChar char="•"/>
            </a:pPr>
            <a:r>
              <a:rPr lang="nb-NO" sz="1000" dirty="0">
                <a:latin typeface="Verdana" charset="0"/>
              </a:rPr>
              <a:t> Arrangere to forbundssamlinger for kadett og minikadett.</a:t>
            </a:r>
          </a:p>
          <a:p>
            <a:pPr algn="l" eaLnBrk="0" hangingPunct="0">
              <a:buFontTx/>
              <a:buChar char="•"/>
            </a:pPr>
            <a:r>
              <a:rPr lang="nb-NO" sz="1000" dirty="0">
                <a:latin typeface="Verdana" charset="0"/>
              </a:rPr>
              <a:t>Motivere klubber til å reise til SWE </a:t>
            </a:r>
            <a:r>
              <a:rPr lang="nb-NO" sz="1000" dirty="0" err="1">
                <a:latin typeface="Verdana" charset="0"/>
              </a:rPr>
              <a:t>tour</a:t>
            </a:r>
            <a:r>
              <a:rPr lang="nb-NO" sz="1000" dirty="0">
                <a:latin typeface="Verdana" charset="0"/>
              </a:rPr>
              <a:t> med minikadetter</a:t>
            </a:r>
          </a:p>
          <a:p>
            <a:pPr algn="l" eaLnBrk="0" hangingPunct="0">
              <a:buFontTx/>
              <a:buChar char="•"/>
            </a:pPr>
            <a:r>
              <a:rPr lang="nb-NO" sz="1000" dirty="0">
                <a:latin typeface="Verdana" charset="0"/>
              </a:rPr>
              <a:t> Starte å konkurrere internasjonalt tidlig i 13 årsalder</a:t>
            </a:r>
          </a:p>
          <a:p>
            <a:pPr algn="l" eaLnBrk="0" hangingPunct="0">
              <a:buFontTx/>
              <a:buChar char="•"/>
            </a:pPr>
            <a:r>
              <a:rPr lang="nb-NO" sz="1000" dirty="0">
                <a:latin typeface="Verdana" charset="0"/>
              </a:rPr>
              <a:t>  Tettere dialog med klubbtrenere om de beste minikadetter </a:t>
            </a:r>
          </a:p>
          <a:p>
            <a:pPr algn="l" eaLnBrk="0" hangingPunct="0">
              <a:buFontTx/>
              <a:buChar char="•"/>
            </a:pPr>
            <a:endParaRPr lang="nb-NO" sz="1000" dirty="0">
              <a:latin typeface="Verdana" charset="0"/>
            </a:endParaRPr>
          </a:p>
          <a:p>
            <a:pPr algn="l" eaLnBrk="0" hangingPunct="0">
              <a:buFontTx/>
              <a:buChar char="•"/>
            </a:pPr>
            <a:endParaRPr lang="nb-NO" sz="1000" dirty="0">
              <a:latin typeface="Verdana" charset="0"/>
            </a:endParaRPr>
          </a:p>
        </p:txBody>
      </p:sp>
      <p:sp>
        <p:nvSpPr>
          <p:cNvPr id="2" name="AutoShape 41">
            <a:extLst>
              <a:ext uri="{FF2B5EF4-FFF2-40B4-BE49-F238E27FC236}">
                <a16:creationId xmlns:a16="http://schemas.microsoft.com/office/drawing/2014/main" id="{2299A4A7-D795-32A9-6448-14C96346A2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348" y="4652963"/>
            <a:ext cx="2450777" cy="8636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>
            <a:solidFill>
              <a:srgbClr val="6600CC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algn="ctr" eaLnBrk="0" hangingPunct="0">
              <a:defRPr/>
            </a:pPr>
            <a:r>
              <a:rPr lang="nb-NO" sz="1400" dirty="0">
                <a:latin typeface="Verdana" pitchFamily="34" charset="0"/>
              </a:rPr>
              <a:t>Utvikle landslagsstruktur i samsvar med ambisjoner </a:t>
            </a:r>
          </a:p>
        </p:txBody>
      </p:sp>
      <p:sp>
        <p:nvSpPr>
          <p:cNvPr id="3" name="Rectangle 45">
            <a:extLst>
              <a:ext uri="{FF2B5EF4-FFF2-40B4-BE49-F238E27FC236}">
                <a16:creationId xmlns:a16="http://schemas.microsoft.com/office/drawing/2014/main" id="{B0070AC1-2E01-E3D1-DBDD-9190302BFA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7785" y="5589587"/>
            <a:ext cx="2811911" cy="1366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l" eaLnBrk="0" hangingPunct="0">
              <a:buFontTx/>
              <a:buChar char="•"/>
            </a:pPr>
            <a:r>
              <a:rPr lang="nb-NO" sz="1000" dirty="0">
                <a:latin typeface="Verdana" charset="0"/>
              </a:rPr>
              <a:t> Jobbe mot totalt 200% trenerstilling med tydelig ansvarsfordeling inkluder jenteansvar (bredde og topp)</a:t>
            </a:r>
          </a:p>
          <a:p>
            <a:pPr algn="l" eaLnBrk="0" hangingPunct="0">
              <a:buFontTx/>
              <a:buChar char="•"/>
            </a:pPr>
            <a:r>
              <a:rPr lang="nb-NO" sz="1000" dirty="0">
                <a:latin typeface="Verdana" charset="0"/>
              </a:rPr>
              <a:t> Møter, samarbeid mellom alle involverte trenere med jevn mellomrom for å sikre rød trå</a:t>
            </a:r>
          </a:p>
          <a:p>
            <a:pPr algn="l" eaLnBrk="0" hangingPunct="0">
              <a:buFontTx/>
              <a:buChar char="•"/>
            </a:pPr>
            <a:r>
              <a:rPr lang="nb-NO" sz="1000" dirty="0">
                <a:latin typeface="Verdana" charset="0"/>
              </a:rPr>
              <a:t> Tydelig </a:t>
            </a:r>
            <a:r>
              <a:rPr lang="nb-NO" sz="1000" dirty="0" err="1">
                <a:latin typeface="Verdana" charset="0"/>
              </a:rPr>
              <a:t>katorisering</a:t>
            </a:r>
            <a:r>
              <a:rPr lang="nb-NO" sz="1000" dirty="0">
                <a:latin typeface="Verdana" charset="0"/>
              </a:rPr>
              <a:t> av spillere/ spillegrupper   </a:t>
            </a:r>
          </a:p>
          <a:p>
            <a:pPr algn="l" eaLnBrk="0" hangingPunct="0"/>
            <a:endParaRPr lang="nb-NO" sz="1000" dirty="0">
              <a:latin typeface="Verdana" charset="0"/>
            </a:endParaRPr>
          </a:p>
          <a:p>
            <a:pPr algn="l" eaLnBrk="0" hangingPunct="0">
              <a:buFontTx/>
              <a:buChar char="•"/>
            </a:pPr>
            <a:endParaRPr lang="nb-NO" sz="1000" dirty="0">
              <a:latin typeface="Verdana" charset="0"/>
            </a:endParaRPr>
          </a:p>
        </p:txBody>
      </p:sp>
      <p:sp>
        <p:nvSpPr>
          <p:cNvPr id="4" name="Line 47">
            <a:extLst>
              <a:ext uri="{FF2B5EF4-FFF2-40B4-BE49-F238E27FC236}">
                <a16:creationId xmlns:a16="http://schemas.microsoft.com/office/drawing/2014/main" id="{B963E36F-7969-A470-88E3-CB31F68FF22F}"/>
              </a:ext>
            </a:extLst>
          </p:cNvPr>
          <p:cNvSpPr>
            <a:spLocks noChangeShapeType="1"/>
          </p:cNvSpPr>
          <p:nvPr/>
        </p:nvSpPr>
        <p:spPr bwMode="auto">
          <a:xfrm>
            <a:off x="1555849" y="4437063"/>
            <a:ext cx="0" cy="2159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1661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7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7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7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7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17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17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17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7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17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17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17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17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17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  <p:bldP spid="3077" grpId="0" animBg="1"/>
      <p:bldP spid="3078" grpId="0" animBg="1"/>
      <p:bldP spid="3092" grpId="0" animBg="1"/>
      <p:bldP spid="3113" grpId="0" animBg="1"/>
      <p:bldP spid="17423" grpId="0"/>
      <p:bldP spid="17424" grpId="0" animBg="1"/>
      <p:bldP spid="17425" grpId="0" animBg="1"/>
      <p:bldP spid="17426" grpId="0" animBg="1"/>
      <p:bldP spid="17427" grpId="0" animBg="1"/>
      <p:bldP spid="17429" grpId="0" animBg="1"/>
      <p:bldP spid="17430" grpId="0" animBg="1"/>
      <p:bldP spid="17432" grpId="0" animBg="1"/>
      <p:bldP spid="17433" grpId="0" animBg="1"/>
      <p:bldP spid="17434" grpId="0" animBg="1"/>
      <p:bldP spid="17435" grpId="0" animBg="1"/>
      <p:bldP spid="17437" grpId="0" animBg="1"/>
      <p:bldP spid="17438" grpId="0" animBg="1"/>
      <p:bldP spid="17439" grpId="0" animBg="1"/>
      <p:bldP spid="17440" grpId="0" animBg="1"/>
      <p:bldP spid="17441" grpId="0" animBg="1"/>
      <p:bldP spid="17444" grpId="0" animBg="1"/>
      <p:bldP spid="38" grpId="0"/>
      <p:bldP spid="39" grpId="0"/>
      <p:bldP spid="2" grpId="0" animBg="1"/>
      <p:bldP spid="3" grpId="0"/>
      <p:bldP spid="4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9C105A-E0BD-0FB0-E6F7-DB1B008E89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>
            <a:extLst>
              <a:ext uri="{FF2B5EF4-FFF2-40B4-BE49-F238E27FC236}">
                <a16:creationId xmlns:a16="http://schemas.microsoft.com/office/drawing/2014/main" id="{47EC4A96-3000-10FF-1B09-A758A4006A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1951" y="852488"/>
            <a:ext cx="2657475" cy="1352551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>
            <a:solidFill>
              <a:schemeClr val="accent2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nb-NO" b="1" dirty="0">
                <a:latin typeface="Verdana" charset="0"/>
              </a:rPr>
              <a:t>Misjon</a:t>
            </a:r>
          </a:p>
          <a:p>
            <a:r>
              <a:rPr lang="nb-NO" dirty="0"/>
              <a:t>Skape forutsetninger for at norske spillere kan nå et olympisk nivå.</a:t>
            </a:r>
          </a:p>
          <a:p>
            <a:pPr algn="ctr" eaLnBrk="0" hangingPunct="0"/>
            <a:endParaRPr lang="nb-NO" b="1" dirty="0">
              <a:latin typeface="Verdana" charset="0"/>
            </a:endParaRPr>
          </a:p>
        </p:txBody>
      </p:sp>
      <p:sp>
        <p:nvSpPr>
          <p:cNvPr id="3075" name="AutoShape 3">
            <a:extLst>
              <a:ext uri="{FF2B5EF4-FFF2-40B4-BE49-F238E27FC236}">
                <a16:creationId xmlns:a16="http://schemas.microsoft.com/office/drawing/2014/main" id="{6C8F9675-1B19-4F27-17BB-987C17B706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276" y="2558271"/>
            <a:ext cx="3924994" cy="1502728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>
            <a:solidFill>
              <a:schemeClr val="accent2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prstTxWarp prst="textNoShape">
              <a:avLst/>
            </a:prstTxWarp>
          </a:bodyPr>
          <a:lstStyle/>
          <a:p>
            <a:pPr lvl="0"/>
            <a:r>
              <a:rPr lang="nb-NO" b="1" dirty="0">
                <a:latin typeface="Verdana" charset="0"/>
              </a:rPr>
              <a:t>Resultatmål:</a:t>
            </a:r>
          </a:p>
          <a:p>
            <a:pPr lvl="0"/>
            <a:endParaRPr lang="nb-NO" sz="1200" b="1" dirty="0">
              <a:latin typeface="Verdana" charset="0"/>
            </a:endParaRPr>
          </a:p>
          <a:p>
            <a:pPr fontAlgn="t"/>
            <a:r>
              <a:rPr lang="en-GB" dirty="0"/>
              <a:t>2 </a:t>
            </a:r>
            <a:r>
              <a:rPr lang="en-GB" dirty="0" err="1"/>
              <a:t>medaljer</a:t>
            </a:r>
            <a:r>
              <a:rPr lang="en-GB" dirty="0"/>
              <a:t> EM 25/27</a:t>
            </a:r>
            <a:endParaRPr lang="nb-NO" dirty="0"/>
          </a:p>
          <a:p>
            <a:pPr fontAlgn="t"/>
            <a:r>
              <a:rPr lang="en-GB" dirty="0"/>
              <a:t>2 </a:t>
            </a:r>
            <a:r>
              <a:rPr lang="en-GB" dirty="0" err="1"/>
              <a:t>medaljer</a:t>
            </a:r>
            <a:r>
              <a:rPr lang="en-GB" dirty="0"/>
              <a:t> </a:t>
            </a:r>
            <a:r>
              <a:rPr lang="en-GB" dirty="0" err="1"/>
              <a:t>og</a:t>
            </a:r>
            <a:r>
              <a:rPr lang="en-GB" dirty="0"/>
              <a:t> 4 </a:t>
            </a:r>
            <a:r>
              <a:rPr lang="en-GB" dirty="0" err="1"/>
              <a:t>kval</a:t>
            </a:r>
            <a:r>
              <a:rPr lang="en-GB" dirty="0"/>
              <a:t>. </a:t>
            </a:r>
          </a:p>
          <a:p>
            <a:pPr fontAlgn="t"/>
            <a:r>
              <a:rPr lang="en-GB" dirty="0"/>
              <a:t>VM 26 </a:t>
            </a:r>
            <a:r>
              <a:rPr lang="en-GB" dirty="0" err="1"/>
              <a:t>og</a:t>
            </a:r>
            <a:r>
              <a:rPr lang="en-GB" dirty="0"/>
              <a:t> OL 28</a:t>
            </a:r>
            <a:endParaRPr lang="nb-NO" dirty="0"/>
          </a:p>
          <a:p>
            <a:pPr lvl="0"/>
            <a:br>
              <a:rPr lang="nb-NO" dirty="0"/>
            </a:br>
            <a:endParaRPr lang="nb-NO" sz="1400" dirty="0"/>
          </a:p>
        </p:txBody>
      </p:sp>
      <p:sp>
        <p:nvSpPr>
          <p:cNvPr id="3077" name="AutoShape 5">
            <a:extLst>
              <a:ext uri="{FF2B5EF4-FFF2-40B4-BE49-F238E27FC236}">
                <a16:creationId xmlns:a16="http://schemas.microsoft.com/office/drawing/2014/main" id="{3CE73B04-4452-C2E2-F60C-EF1BEE8B72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654" y="4652963"/>
            <a:ext cx="2089150" cy="8636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>
            <a:solidFill>
              <a:srgbClr val="6600CC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GB" sz="1400" dirty="0" err="1">
                <a:latin typeface="Verdana" charset="0"/>
              </a:rPr>
              <a:t>Beholde</a:t>
            </a:r>
            <a:r>
              <a:rPr lang="en-GB" sz="1400" dirty="0">
                <a:latin typeface="Verdana" charset="0"/>
              </a:rPr>
              <a:t> </a:t>
            </a:r>
            <a:r>
              <a:rPr lang="en-GB" sz="1400" dirty="0" err="1">
                <a:latin typeface="Verdana" charset="0"/>
              </a:rPr>
              <a:t>våre</a:t>
            </a:r>
            <a:r>
              <a:rPr lang="en-GB" sz="1400" dirty="0">
                <a:latin typeface="Verdana" charset="0"/>
              </a:rPr>
              <a:t> </a:t>
            </a:r>
            <a:r>
              <a:rPr lang="en-GB" sz="1400" dirty="0" err="1">
                <a:latin typeface="Verdana" charset="0"/>
              </a:rPr>
              <a:t>beste</a:t>
            </a:r>
            <a:r>
              <a:rPr lang="en-GB" sz="1400" dirty="0">
                <a:latin typeface="Verdana" charset="0"/>
              </a:rPr>
              <a:t>/</a:t>
            </a:r>
            <a:r>
              <a:rPr lang="en-GB" sz="1400" dirty="0" err="1">
                <a:latin typeface="Verdana" charset="0"/>
              </a:rPr>
              <a:t>eldste</a:t>
            </a:r>
            <a:r>
              <a:rPr lang="en-GB" sz="1400" dirty="0">
                <a:latin typeface="Verdana" charset="0"/>
              </a:rPr>
              <a:t> </a:t>
            </a:r>
            <a:r>
              <a:rPr lang="en-GB" sz="1400" dirty="0" err="1">
                <a:latin typeface="Verdana" charset="0"/>
              </a:rPr>
              <a:t>utøvere</a:t>
            </a:r>
            <a:endParaRPr lang="en-US" sz="1400" dirty="0">
              <a:latin typeface="Verdana" charset="0"/>
            </a:endParaRPr>
          </a:p>
        </p:txBody>
      </p:sp>
      <p:sp>
        <p:nvSpPr>
          <p:cNvPr id="3078" name="AutoShape 6">
            <a:extLst>
              <a:ext uri="{FF2B5EF4-FFF2-40B4-BE49-F238E27FC236}">
                <a16:creationId xmlns:a16="http://schemas.microsoft.com/office/drawing/2014/main" id="{3D3D4974-0D53-2C43-0CCC-CB02AE4C24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9423" y="4652963"/>
            <a:ext cx="1943100" cy="8636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>
            <a:solidFill>
              <a:srgbClr val="6600CC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/>
          <a:lstStyle/>
          <a:p>
            <a:pPr algn="ctr" eaLnBrk="0" hangingPunct="0">
              <a:defRPr/>
            </a:pPr>
            <a:r>
              <a:rPr lang="nb-NO" sz="1400" dirty="0">
                <a:latin typeface="Verdana" pitchFamily="34" charset="0"/>
              </a:rPr>
              <a:t>Forutsigbare individuelle planer</a:t>
            </a:r>
          </a:p>
        </p:txBody>
      </p:sp>
      <p:sp>
        <p:nvSpPr>
          <p:cNvPr id="3079" name="AutoShape 7">
            <a:extLst>
              <a:ext uri="{FF2B5EF4-FFF2-40B4-BE49-F238E27FC236}">
                <a16:creationId xmlns:a16="http://schemas.microsoft.com/office/drawing/2014/main" id="{50566044-FFD9-F915-8F43-4448F210E6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85398" y="4652963"/>
            <a:ext cx="1873250" cy="8636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>
            <a:solidFill>
              <a:srgbClr val="6600CC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GB" sz="1400" dirty="0" err="1">
                <a:latin typeface="Verdana" charset="0"/>
              </a:rPr>
              <a:t>Utvikle</a:t>
            </a:r>
            <a:r>
              <a:rPr lang="en-GB" sz="1400" dirty="0">
                <a:latin typeface="Verdana" charset="0"/>
              </a:rPr>
              <a:t> </a:t>
            </a:r>
            <a:r>
              <a:rPr lang="en-GB" sz="1400" dirty="0" err="1">
                <a:latin typeface="Verdana" charset="0"/>
              </a:rPr>
              <a:t>yngre</a:t>
            </a:r>
            <a:r>
              <a:rPr lang="en-GB" sz="1400" dirty="0">
                <a:latin typeface="Verdana" charset="0"/>
              </a:rPr>
              <a:t> para-</a:t>
            </a:r>
            <a:r>
              <a:rPr lang="en-GB" sz="1400" dirty="0" err="1">
                <a:latin typeface="Verdana" charset="0"/>
              </a:rPr>
              <a:t>talenter</a:t>
            </a:r>
            <a:endParaRPr lang="en-US" sz="1400" dirty="0">
              <a:latin typeface="Verdana" charset="0"/>
            </a:endParaRPr>
          </a:p>
        </p:txBody>
      </p:sp>
      <p:sp>
        <p:nvSpPr>
          <p:cNvPr id="3082" name="AutoShape 10">
            <a:extLst>
              <a:ext uri="{FF2B5EF4-FFF2-40B4-BE49-F238E27FC236}">
                <a16:creationId xmlns:a16="http://schemas.microsoft.com/office/drawing/2014/main" id="{D6C917AB-552D-20CA-5B03-9FE5172550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2159" y="2469603"/>
            <a:ext cx="2447925" cy="1530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>
            <a:solidFill>
              <a:srgbClr val="008000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eaLnBrk="0" hangingPunct="0"/>
            <a:r>
              <a:rPr lang="nb-NO" b="1" dirty="0">
                <a:latin typeface="Verdana" charset="0"/>
              </a:rPr>
              <a:t>Verdier</a:t>
            </a:r>
          </a:p>
          <a:p>
            <a:pPr marL="285750" indent="-285750" eaLnBrk="0" hangingPunct="0">
              <a:buFontTx/>
              <a:buChar char="-"/>
            </a:pPr>
            <a:r>
              <a:rPr lang="nb-NO" sz="1400" i="1" dirty="0">
                <a:latin typeface="Verdana" charset="0"/>
              </a:rPr>
              <a:t>Uredd</a:t>
            </a:r>
          </a:p>
          <a:p>
            <a:pPr marL="285750" indent="-285750" eaLnBrk="0" hangingPunct="0">
              <a:buFontTx/>
              <a:buChar char="-"/>
            </a:pPr>
            <a:r>
              <a:rPr lang="nb-NO" sz="1400" i="1" dirty="0">
                <a:latin typeface="Verdana" charset="0"/>
              </a:rPr>
              <a:t>Lojal</a:t>
            </a:r>
          </a:p>
          <a:p>
            <a:pPr marL="285750" indent="-285750" eaLnBrk="0" hangingPunct="0">
              <a:buFontTx/>
              <a:buChar char="-"/>
            </a:pPr>
            <a:r>
              <a:rPr lang="nb-NO" sz="1400" i="1" dirty="0">
                <a:latin typeface="Verdana" charset="0"/>
              </a:rPr>
              <a:t>Utviklingsorientert</a:t>
            </a:r>
          </a:p>
          <a:p>
            <a:pPr eaLnBrk="0" hangingPunct="0"/>
            <a:endParaRPr lang="nb-NO" sz="900" dirty="0">
              <a:latin typeface="Verdana" charset="0"/>
            </a:endParaRPr>
          </a:p>
        </p:txBody>
      </p:sp>
      <p:sp>
        <p:nvSpPr>
          <p:cNvPr id="3092" name="AutoShape 20">
            <a:extLst>
              <a:ext uri="{FF2B5EF4-FFF2-40B4-BE49-F238E27FC236}">
                <a16:creationId xmlns:a16="http://schemas.microsoft.com/office/drawing/2014/main" id="{F4DB81CA-7738-B05D-1F21-A307718E88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98218" y="2995861"/>
            <a:ext cx="2665413" cy="106696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 algn="ctr">
            <a:solidFill>
              <a:schemeClr val="accent2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endParaRPr lang="nb-NO" b="1" dirty="0">
              <a:latin typeface="Verdana" charset="0"/>
            </a:endParaRPr>
          </a:p>
          <a:p>
            <a:pPr algn="ctr" eaLnBrk="0" hangingPunct="0"/>
            <a:r>
              <a:rPr lang="nb-NO" b="1" dirty="0">
                <a:latin typeface="Verdana" charset="0"/>
              </a:rPr>
              <a:t>Strategiområder</a:t>
            </a:r>
          </a:p>
          <a:p>
            <a:pPr algn="ctr" eaLnBrk="0" hangingPunct="0"/>
            <a:endParaRPr lang="nb-NO" dirty="0">
              <a:latin typeface="Verdana" charset="0"/>
            </a:endParaRPr>
          </a:p>
        </p:txBody>
      </p:sp>
      <p:sp>
        <p:nvSpPr>
          <p:cNvPr id="3111" name="AutoShape 39">
            <a:extLst>
              <a:ext uri="{FF2B5EF4-FFF2-40B4-BE49-F238E27FC236}">
                <a16:creationId xmlns:a16="http://schemas.microsoft.com/office/drawing/2014/main" id="{AC6A948C-19CF-C6D5-B678-1A952AA9A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97425" y="859632"/>
            <a:ext cx="2667000" cy="1261268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>
            <a:solidFill>
              <a:schemeClr val="accent2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nb-NO" b="1" dirty="0">
                <a:latin typeface="Verdana" charset="0"/>
              </a:rPr>
              <a:t>Visjon</a:t>
            </a:r>
          </a:p>
          <a:p>
            <a:pPr algn="ctr"/>
            <a:r>
              <a:rPr lang="nb-NO" dirty="0"/>
              <a:t>Vikinger til OL!</a:t>
            </a:r>
          </a:p>
          <a:p>
            <a:pPr algn="ctr"/>
            <a:endParaRPr lang="nb-NO" sz="900" dirty="0">
              <a:latin typeface="Verdana" charset="0"/>
            </a:endParaRPr>
          </a:p>
        </p:txBody>
      </p:sp>
      <p:sp>
        <p:nvSpPr>
          <p:cNvPr id="3113" name="AutoShape 41">
            <a:extLst>
              <a:ext uri="{FF2B5EF4-FFF2-40B4-BE49-F238E27FC236}">
                <a16:creationId xmlns:a16="http://schemas.microsoft.com/office/drawing/2014/main" id="{8990EBB8-1F80-5396-B352-11A3EE1D6B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62348" y="4652963"/>
            <a:ext cx="2089150" cy="8636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>
            <a:solidFill>
              <a:srgbClr val="6600CC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400" dirty="0" err="1">
                <a:latin typeface="Verdana" charset="0"/>
              </a:rPr>
              <a:t>Prioritere</a:t>
            </a:r>
            <a:r>
              <a:rPr lang="en-US" sz="1400" dirty="0">
                <a:latin typeface="Verdana" charset="0"/>
              </a:rPr>
              <a:t> </a:t>
            </a:r>
            <a:r>
              <a:rPr lang="en-US" sz="1400" dirty="0" err="1">
                <a:latin typeface="Verdana" charset="0"/>
              </a:rPr>
              <a:t>ressursbruk</a:t>
            </a:r>
            <a:r>
              <a:rPr lang="en-US" sz="1400" dirty="0">
                <a:latin typeface="Verdana" charset="0"/>
              </a:rPr>
              <a:t> </a:t>
            </a:r>
            <a:r>
              <a:rPr lang="en-US" sz="1400" dirty="0" err="1">
                <a:latin typeface="Verdana" charset="0"/>
              </a:rPr>
              <a:t>på</a:t>
            </a:r>
            <a:r>
              <a:rPr lang="en-US" sz="1400" dirty="0">
                <a:latin typeface="Verdana" charset="0"/>
              </a:rPr>
              <a:t> </a:t>
            </a:r>
            <a:r>
              <a:rPr lang="en-US" sz="1400" dirty="0" err="1">
                <a:latin typeface="Verdana" charset="0"/>
              </a:rPr>
              <a:t>konkurranser</a:t>
            </a:r>
            <a:r>
              <a:rPr lang="en-US" sz="1400" dirty="0">
                <a:latin typeface="Verdana" charset="0"/>
              </a:rPr>
              <a:t>/</a:t>
            </a:r>
            <a:r>
              <a:rPr lang="en-US" sz="1400" dirty="0" err="1">
                <a:latin typeface="Verdana" charset="0"/>
              </a:rPr>
              <a:t>samlinger</a:t>
            </a:r>
            <a:r>
              <a:rPr lang="en-US" sz="1400" dirty="0">
                <a:latin typeface="Verdana" charset="0"/>
              </a:rPr>
              <a:t> </a:t>
            </a:r>
            <a:r>
              <a:rPr lang="en-US" sz="1400" dirty="0" err="1">
                <a:latin typeface="Verdana" charset="0"/>
              </a:rPr>
              <a:t>tydeligere</a:t>
            </a:r>
            <a:endParaRPr lang="en-US" sz="1400" dirty="0">
              <a:latin typeface="Verdana" charset="0"/>
            </a:endParaRPr>
          </a:p>
        </p:txBody>
      </p:sp>
      <p:sp>
        <p:nvSpPr>
          <p:cNvPr id="17423" name="Rectangle 45">
            <a:extLst>
              <a:ext uri="{FF2B5EF4-FFF2-40B4-BE49-F238E27FC236}">
                <a16:creationId xmlns:a16="http://schemas.microsoft.com/office/drawing/2014/main" id="{EE94A991-8AF9-6C4C-59EC-C2F3A6D54E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1053" y="5661248"/>
            <a:ext cx="20526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l" eaLnBrk="0" hangingPunct="0">
              <a:buFontTx/>
              <a:buChar char="•"/>
            </a:pPr>
            <a:r>
              <a:rPr lang="nb-NO" sz="900" dirty="0">
                <a:latin typeface="Verdana" charset="0"/>
              </a:rPr>
              <a:t> </a:t>
            </a:r>
            <a:r>
              <a:rPr lang="nb-NO" sz="1050" dirty="0">
                <a:latin typeface="Verdana" charset="0"/>
              </a:rPr>
              <a:t>Tydelig stall EM til PL</a:t>
            </a:r>
          </a:p>
          <a:p>
            <a:pPr algn="l" eaLnBrk="0" hangingPunct="0">
              <a:buFontTx/>
              <a:buChar char="•"/>
            </a:pPr>
            <a:r>
              <a:rPr lang="nb-NO" sz="1050" dirty="0">
                <a:latin typeface="Verdana" charset="0"/>
              </a:rPr>
              <a:t> Avklaring om double/mix</a:t>
            </a:r>
          </a:p>
          <a:p>
            <a:pPr algn="l" eaLnBrk="0" hangingPunct="0">
              <a:buFontTx/>
              <a:buChar char="•"/>
            </a:pPr>
            <a:r>
              <a:rPr lang="nb-NO" sz="1050" dirty="0">
                <a:latin typeface="Verdana" charset="0"/>
              </a:rPr>
              <a:t> Strategi </a:t>
            </a:r>
            <a:r>
              <a:rPr lang="nb-NO" sz="1050" dirty="0" err="1">
                <a:latin typeface="Verdana" charset="0"/>
              </a:rPr>
              <a:t>mtp</a:t>
            </a:r>
            <a:r>
              <a:rPr lang="nb-NO" sz="1050" dirty="0">
                <a:latin typeface="Verdana" charset="0"/>
              </a:rPr>
              <a:t>, konk/VR</a:t>
            </a:r>
          </a:p>
          <a:p>
            <a:pPr algn="l" eaLnBrk="0" hangingPunct="0"/>
            <a:endParaRPr lang="nb-NO" sz="900" dirty="0">
              <a:latin typeface="Verdana" charset="0"/>
            </a:endParaRPr>
          </a:p>
          <a:p>
            <a:pPr algn="l" eaLnBrk="0" hangingPunct="0">
              <a:buFontTx/>
              <a:buChar char="•"/>
            </a:pPr>
            <a:endParaRPr lang="nb-NO" sz="900" dirty="0">
              <a:latin typeface="Verdana" charset="0"/>
            </a:endParaRPr>
          </a:p>
        </p:txBody>
      </p:sp>
      <p:sp>
        <p:nvSpPr>
          <p:cNvPr id="17424" name="Line 46">
            <a:extLst>
              <a:ext uri="{FF2B5EF4-FFF2-40B4-BE49-F238E27FC236}">
                <a16:creationId xmlns:a16="http://schemas.microsoft.com/office/drawing/2014/main" id="{484F9CAF-B3F7-F245-E66C-E5A307850FEF}"/>
              </a:ext>
            </a:extLst>
          </p:cNvPr>
          <p:cNvSpPr>
            <a:spLocks noChangeShapeType="1"/>
          </p:cNvSpPr>
          <p:nvPr/>
        </p:nvSpPr>
        <p:spPr bwMode="auto">
          <a:xfrm>
            <a:off x="1555849" y="4437063"/>
            <a:ext cx="8767761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7425" name="Line 47">
            <a:extLst>
              <a:ext uri="{FF2B5EF4-FFF2-40B4-BE49-F238E27FC236}">
                <a16:creationId xmlns:a16="http://schemas.microsoft.com/office/drawing/2014/main" id="{90811F89-7593-42EB-9105-933423B6A272}"/>
              </a:ext>
            </a:extLst>
          </p:cNvPr>
          <p:cNvSpPr>
            <a:spLocks noChangeShapeType="1"/>
          </p:cNvSpPr>
          <p:nvPr/>
        </p:nvSpPr>
        <p:spPr bwMode="auto">
          <a:xfrm>
            <a:off x="3841848" y="4437063"/>
            <a:ext cx="0" cy="2159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7426" name="Line 48">
            <a:extLst>
              <a:ext uri="{FF2B5EF4-FFF2-40B4-BE49-F238E27FC236}">
                <a16:creationId xmlns:a16="http://schemas.microsoft.com/office/drawing/2014/main" id="{B6B025CD-F3FD-8BDB-1081-9383A5EA4C6D}"/>
              </a:ext>
            </a:extLst>
          </p:cNvPr>
          <p:cNvSpPr>
            <a:spLocks noChangeShapeType="1"/>
          </p:cNvSpPr>
          <p:nvPr/>
        </p:nvSpPr>
        <p:spPr bwMode="auto">
          <a:xfrm>
            <a:off x="6168008" y="4437063"/>
            <a:ext cx="0" cy="2159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7427" name="Line 50">
            <a:extLst>
              <a:ext uri="{FF2B5EF4-FFF2-40B4-BE49-F238E27FC236}">
                <a16:creationId xmlns:a16="http://schemas.microsoft.com/office/drawing/2014/main" id="{BCFCAE86-44B8-5AB4-3ED1-6F7B8BDCB7E0}"/>
              </a:ext>
            </a:extLst>
          </p:cNvPr>
          <p:cNvSpPr>
            <a:spLocks noChangeShapeType="1"/>
          </p:cNvSpPr>
          <p:nvPr/>
        </p:nvSpPr>
        <p:spPr bwMode="auto">
          <a:xfrm>
            <a:off x="8234460" y="4437063"/>
            <a:ext cx="0" cy="2159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7429" name="Line 53">
            <a:extLst>
              <a:ext uri="{FF2B5EF4-FFF2-40B4-BE49-F238E27FC236}">
                <a16:creationId xmlns:a16="http://schemas.microsoft.com/office/drawing/2014/main" id="{9778702E-ECC6-B9F6-7699-0512AE058FF2}"/>
              </a:ext>
            </a:extLst>
          </p:cNvPr>
          <p:cNvSpPr>
            <a:spLocks noChangeShapeType="1"/>
          </p:cNvSpPr>
          <p:nvPr/>
        </p:nvSpPr>
        <p:spPr bwMode="auto">
          <a:xfrm>
            <a:off x="6165850" y="2133599"/>
            <a:ext cx="0" cy="862261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7430" name="Line 55">
            <a:extLst>
              <a:ext uri="{FF2B5EF4-FFF2-40B4-BE49-F238E27FC236}">
                <a16:creationId xmlns:a16="http://schemas.microsoft.com/office/drawing/2014/main" id="{6FFDB41C-58E1-9384-56EB-9FC2D856EDA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048750" y="1556791"/>
            <a:ext cx="0" cy="912811"/>
          </a:xfrm>
          <a:prstGeom prst="line">
            <a:avLst/>
          </a:prstGeom>
          <a:noFill/>
          <a:ln w="28575">
            <a:solidFill>
              <a:srgbClr val="3366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7432" name="Line 57">
            <a:extLst>
              <a:ext uri="{FF2B5EF4-FFF2-40B4-BE49-F238E27FC236}">
                <a16:creationId xmlns:a16="http://schemas.microsoft.com/office/drawing/2014/main" id="{3A4E1A8C-AC34-D051-6420-48D496AEB13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462838" y="1555207"/>
            <a:ext cx="1585912" cy="1586"/>
          </a:xfrm>
          <a:prstGeom prst="line">
            <a:avLst/>
          </a:prstGeom>
          <a:noFill/>
          <a:ln w="28575">
            <a:solidFill>
              <a:srgbClr val="3366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7433" name="Line 58">
            <a:extLst>
              <a:ext uri="{FF2B5EF4-FFF2-40B4-BE49-F238E27FC236}">
                <a16:creationId xmlns:a16="http://schemas.microsoft.com/office/drawing/2014/main" id="{30A4113D-45B4-7DFF-0E0C-C186FB8E126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784632" y="2852738"/>
            <a:ext cx="0" cy="2881312"/>
          </a:xfrm>
          <a:prstGeom prst="line">
            <a:avLst/>
          </a:prstGeom>
          <a:noFill/>
          <a:ln w="28575">
            <a:solidFill>
              <a:srgbClr val="3366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7434" name="Line 59">
            <a:extLst>
              <a:ext uri="{FF2B5EF4-FFF2-40B4-BE49-F238E27FC236}">
                <a16:creationId xmlns:a16="http://schemas.microsoft.com/office/drawing/2014/main" id="{3A86BE29-336F-1521-AA60-7792CEE729E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1568605" y="5734050"/>
            <a:ext cx="216027" cy="0"/>
          </a:xfrm>
          <a:prstGeom prst="line">
            <a:avLst/>
          </a:prstGeom>
          <a:noFill/>
          <a:ln w="28575">
            <a:solidFill>
              <a:srgbClr val="3366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7435" name="Line 60">
            <a:extLst>
              <a:ext uri="{FF2B5EF4-FFF2-40B4-BE49-F238E27FC236}">
                <a16:creationId xmlns:a16="http://schemas.microsoft.com/office/drawing/2014/main" id="{56B086E8-33BC-060E-4FA1-843C30B9D63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200084" y="2852738"/>
            <a:ext cx="1584548" cy="0"/>
          </a:xfrm>
          <a:prstGeom prst="line">
            <a:avLst/>
          </a:prstGeom>
          <a:noFill/>
          <a:ln w="28575">
            <a:solidFill>
              <a:srgbClr val="3366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7436" name="Text Box 61">
            <a:extLst>
              <a:ext uri="{FF2B5EF4-FFF2-40B4-BE49-F238E27FC236}">
                <a16:creationId xmlns:a16="http://schemas.microsoft.com/office/drawing/2014/main" id="{07F78882-0BE7-ECD9-A420-0495FCD3DC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7595" y="172494"/>
            <a:ext cx="1028101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nb-NO" sz="2800" b="1" dirty="0">
                <a:latin typeface="Verdana" charset="0"/>
              </a:rPr>
              <a:t>Strategi NBTF paralandslaget 2025-28</a:t>
            </a:r>
          </a:p>
        </p:txBody>
      </p:sp>
      <p:sp>
        <p:nvSpPr>
          <p:cNvPr id="17437" name="Line 62">
            <a:extLst>
              <a:ext uri="{FF2B5EF4-FFF2-40B4-BE49-F238E27FC236}">
                <a16:creationId xmlns:a16="http://schemas.microsoft.com/office/drawing/2014/main" id="{92B7EC44-5E7B-70A3-C77D-5C179923FE55}"/>
              </a:ext>
            </a:extLst>
          </p:cNvPr>
          <p:cNvSpPr>
            <a:spLocks noChangeShapeType="1"/>
          </p:cNvSpPr>
          <p:nvPr/>
        </p:nvSpPr>
        <p:spPr bwMode="auto">
          <a:xfrm>
            <a:off x="4583113" y="1828800"/>
            <a:ext cx="0" cy="1600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7438" name="Line 63">
            <a:extLst>
              <a:ext uri="{FF2B5EF4-FFF2-40B4-BE49-F238E27FC236}">
                <a16:creationId xmlns:a16="http://schemas.microsoft.com/office/drawing/2014/main" id="{CAFC3699-C60D-1FD9-907C-61B275A1D70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40239" y="3429000"/>
            <a:ext cx="142875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7439" name="Line 64">
            <a:extLst>
              <a:ext uri="{FF2B5EF4-FFF2-40B4-BE49-F238E27FC236}">
                <a16:creationId xmlns:a16="http://schemas.microsoft.com/office/drawing/2014/main" id="{4C600CB8-D612-CE87-8F30-CA192DAA7F4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95775" y="1844675"/>
            <a:ext cx="287338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7441" name="Line 66">
            <a:extLst>
              <a:ext uri="{FF2B5EF4-FFF2-40B4-BE49-F238E27FC236}">
                <a16:creationId xmlns:a16="http://schemas.microsoft.com/office/drawing/2014/main" id="{87785AAB-D04B-9D08-8695-FA093220C46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83113" y="3429000"/>
            <a:ext cx="2159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7443" name="Line 50">
            <a:extLst>
              <a:ext uri="{FF2B5EF4-FFF2-40B4-BE49-F238E27FC236}">
                <a16:creationId xmlns:a16="http://schemas.microsoft.com/office/drawing/2014/main" id="{799CAAAB-3E2C-5603-9804-3D43F07C5349}"/>
              </a:ext>
            </a:extLst>
          </p:cNvPr>
          <p:cNvSpPr>
            <a:spLocks noChangeShapeType="1"/>
          </p:cNvSpPr>
          <p:nvPr/>
        </p:nvSpPr>
        <p:spPr bwMode="auto">
          <a:xfrm>
            <a:off x="10323610" y="4437063"/>
            <a:ext cx="0" cy="2159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7444" name="Line 66">
            <a:extLst>
              <a:ext uri="{FF2B5EF4-FFF2-40B4-BE49-F238E27FC236}">
                <a16:creationId xmlns:a16="http://schemas.microsoft.com/office/drawing/2014/main" id="{BD9786AC-3B1F-D2F9-9F02-59963DB8BB7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165850" y="4062826"/>
            <a:ext cx="1588" cy="375824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38" name="Rectangle 45">
            <a:extLst>
              <a:ext uri="{FF2B5EF4-FFF2-40B4-BE49-F238E27FC236}">
                <a16:creationId xmlns:a16="http://schemas.microsoft.com/office/drawing/2014/main" id="{0A3E2C31-9E9C-93CC-A501-734D2E1C48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352" y="5688406"/>
            <a:ext cx="221545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l" eaLnBrk="0" hangingPunct="0">
              <a:buFontTx/>
              <a:buChar char="•"/>
            </a:pPr>
            <a:r>
              <a:rPr lang="nb-NO" sz="1050" dirty="0">
                <a:latin typeface="Verdana" charset="0"/>
              </a:rPr>
              <a:t> Tilpasset opplegg for Aida</a:t>
            </a:r>
          </a:p>
          <a:p>
            <a:pPr algn="l" eaLnBrk="0" hangingPunct="0">
              <a:buFontTx/>
              <a:buChar char="•"/>
            </a:pPr>
            <a:r>
              <a:rPr lang="nb-NO" sz="1050" dirty="0">
                <a:latin typeface="Verdana" charset="0"/>
              </a:rPr>
              <a:t> </a:t>
            </a:r>
            <a:r>
              <a:rPr lang="nb-NO" sz="1050" dirty="0" err="1">
                <a:latin typeface="Verdana" charset="0"/>
              </a:rPr>
              <a:t>Tipasset</a:t>
            </a:r>
            <a:r>
              <a:rPr lang="nb-NO" sz="1050" dirty="0">
                <a:latin typeface="Verdana" charset="0"/>
              </a:rPr>
              <a:t> opplegg for Tommy</a:t>
            </a:r>
          </a:p>
          <a:p>
            <a:pPr algn="l" eaLnBrk="0" hangingPunct="0">
              <a:buFontTx/>
              <a:buChar char="•"/>
            </a:pPr>
            <a:r>
              <a:rPr lang="nb-NO" sz="900" dirty="0">
                <a:latin typeface="Verdana" charset="0"/>
              </a:rPr>
              <a:t> </a:t>
            </a:r>
            <a:r>
              <a:rPr lang="nb-NO" sz="1050" dirty="0">
                <a:latin typeface="Verdana" charset="0"/>
              </a:rPr>
              <a:t>Utenlandssamlinger</a:t>
            </a:r>
          </a:p>
          <a:p>
            <a:pPr algn="l" eaLnBrk="0" hangingPunct="0">
              <a:buFontTx/>
              <a:buChar char="•"/>
            </a:pPr>
            <a:r>
              <a:rPr lang="nb-NO" sz="1050" dirty="0">
                <a:latin typeface="Verdana" charset="0"/>
              </a:rPr>
              <a:t> Seriespill</a:t>
            </a:r>
          </a:p>
          <a:p>
            <a:pPr algn="l" eaLnBrk="0" hangingPunct="0">
              <a:buFontTx/>
              <a:buChar char="•"/>
            </a:pPr>
            <a:endParaRPr lang="nb-NO" sz="900" dirty="0">
              <a:latin typeface="Verdana" charset="0"/>
            </a:endParaRPr>
          </a:p>
        </p:txBody>
      </p:sp>
      <p:sp>
        <p:nvSpPr>
          <p:cNvPr id="39" name="Rectangle 45">
            <a:extLst>
              <a:ext uri="{FF2B5EF4-FFF2-40B4-BE49-F238E27FC236}">
                <a16:creationId xmlns:a16="http://schemas.microsoft.com/office/drawing/2014/main" id="{A3656D15-4BF3-E3E0-9A8C-92E998CCF0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9421" y="5580608"/>
            <a:ext cx="2144539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l" eaLnBrk="0" hangingPunct="0">
              <a:buFontTx/>
              <a:buChar char="•"/>
            </a:pPr>
            <a:r>
              <a:rPr lang="nb-NO" sz="1050" dirty="0">
                <a:latin typeface="Verdana" charset="0"/>
              </a:rPr>
              <a:t> Sesongplaner halvårlig </a:t>
            </a:r>
          </a:p>
          <a:p>
            <a:pPr algn="l" eaLnBrk="0" hangingPunct="0">
              <a:buFontTx/>
              <a:buChar char="•"/>
            </a:pPr>
            <a:r>
              <a:rPr lang="nb-NO" sz="1050" dirty="0">
                <a:latin typeface="Verdana" charset="0"/>
              </a:rPr>
              <a:t> Oppg. etter hver turnering</a:t>
            </a:r>
          </a:p>
          <a:p>
            <a:pPr algn="l" eaLnBrk="0" hangingPunct="0">
              <a:buFontTx/>
              <a:buChar char="•"/>
            </a:pPr>
            <a:r>
              <a:rPr lang="nb-NO" sz="1050" dirty="0">
                <a:latin typeface="Verdana" charset="0"/>
              </a:rPr>
              <a:t> Oppfølging jevnlig med alle</a:t>
            </a:r>
            <a:endParaRPr lang="nb-NO" sz="900" dirty="0">
              <a:latin typeface="Verdana" charset="0"/>
            </a:endParaRPr>
          </a:p>
          <a:p>
            <a:pPr algn="l" eaLnBrk="0" hangingPunct="0">
              <a:buFontTx/>
              <a:buChar char="•"/>
            </a:pPr>
            <a:endParaRPr lang="nb-NO" sz="900" dirty="0">
              <a:latin typeface="Verdana" charset="0"/>
            </a:endParaRPr>
          </a:p>
        </p:txBody>
      </p:sp>
      <p:sp>
        <p:nvSpPr>
          <p:cNvPr id="40" name="Rectangle 45">
            <a:extLst>
              <a:ext uri="{FF2B5EF4-FFF2-40B4-BE49-F238E27FC236}">
                <a16:creationId xmlns:a16="http://schemas.microsoft.com/office/drawing/2014/main" id="{68CDC21A-C13F-DD85-A9D4-58D62BA9AC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43962" y="5598368"/>
            <a:ext cx="234067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l" eaLnBrk="0" hangingPunct="0">
              <a:buFontTx/>
              <a:buChar char="•"/>
            </a:pPr>
            <a:r>
              <a:rPr lang="nb-NO" sz="900" dirty="0">
                <a:latin typeface="Verdana" charset="0"/>
              </a:rPr>
              <a:t> </a:t>
            </a:r>
            <a:r>
              <a:rPr lang="nb-NO" sz="1050" dirty="0">
                <a:latin typeface="Verdana" charset="0"/>
              </a:rPr>
              <a:t>Etablere Utviklingsgruppe</a:t>
            </a:r>
          </a:p>
          <a:p>
            <a:pPr algn="l" eaLnBrk="0" hangingPunct="0">
              <a:buFontTx/>
              <a:buChar char="•"/>
            </a:pPr>
            <a:r>
              <a:rPr lang="nb-NO" sz="900" dirty="0">
                <a:latin typeface="Verdana" charset="0"/>
              </a:rPr>
              <a:t> </a:t>
            </a:r>
            <a:r>
              <a:rPr lang="nb-NO" sz="1050" dirty="0">
                <a:latin typeface="Verdana" charset="0"/>
              </a:rPr>
              <a:t>Fange opp yngre talenter</a:t>
            </a:r>
          </a:p>
          <a:p>
            <a:pPr algn="l" eaLnBrk="0" hangingPunct="0">
              <a:buFontTx/>
              <a:buChar char="•"/>
            </a:pPr>
            <a:r>
              <a:rPr lang="nb-NO" sz="1050" dirty="0">
                <a:latin typeface="Verdana" charset="0"/>
              </a:rPr>
              <a:t>Holde kontakten med klubbtrenere om nye talenter</a:t>
            </a:r>
          </a:p>
          <a:p>
            <a:pPr algn="l" eaLnBrk="0" hangingPunct="0">
              <a:buFontTx/>
              <a:buChar char="•"/>
            </a:pPr>
            <a:endParaRPr lang="nb-NO" sz="900" dirty="0">
              <a:latin typeface="Verdana" charset="0"/>
            </a:endParaRPr>
          </a:p>
        </p:txBody>
      </p:sp>
      <p:sp>
        <p:nvSpPr>
          <p:cNvPr id="2" name="AutoShape 41">
            <a:extLst>
              <a:ext uri="{FF2B5EF4-FFF2-40B4-BE49-F238E27FC236}">
                <a16:creationId xmlns:a16="http://schemas.microsoft.com/office/drawing/2014/main" id="{F7FA9E81-BAEA-2BF6-5F9C-3521409107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2854" y="4661743"/>
            <a:ext cx="2089150" cy="8636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>
            <a:solidFill>
              <a:srgbClr val="6600CC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400" dirty="0" err="1">
                <a:latin typeface="Verdana" charset="0"/>
              </a:rPr>
              <a:t>Optimalisere</a:t>
            </a:r>
            <a:r>
              <a:rPr lang="en-US" sz="1400" dirty="0">
                <a:latin typeface="Verdana" charset="0"/>
              </a:rPr>
              <a:t> </a:t>
            </a:r>
            <a:r>
              <a:rPr lang="en-US" sz="1400" dirty="0" err="1">
                <a:latin typeface="Verdana" charset="0"/>
              </a:rPr>
              <a:t>daglig</a:t>
            </a:r>
            <a:r>
              <a:rPr lang="en-US" sz="1400" dirty="0">
                <a:latin typeface="Verdana" charset="0"/>
              </a:rPr>
              <a:t> </a:t>
            </a:r>
            <a:r>
              <a:rPr lang="en-US" sz="1400" dirty="0" err="1">
                <a:latin typeface="Verdana" charset="0"/>
              </a:rPr>
              <a:t>trening</a:t>
            </a:r>
            <a:endParaRPr lang="en-US" sz="1400" dirty="0">
              <a:latin typeface="Verdana" charset="0"/>
            </a:endParaRPr>
          </a:p>
        </p:txBody>
      </p:sp>
      <p:sp>
        <p:nvSpPr>
          <p:cNvPr id="3" name="Rectangle 45">
            <a:extLst>
              <a:ext uri="{FF2B5EF4-FFF2-40B4-BE49-F238E27FC236}">
                <a16:creationId xmlns:a16="http://schemas.microsoft.com/office/drawing/2014/main" id="{0BA6D5E0-5A5F-D49F-481E-30F0C39383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2799" y="5610227"/>
            <a:ext cx="234067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l" eaLnBrk="0" hangingPunct="0">
              <a:buFontTx/>
              <a:buChar char="•"/>
            </a:pPr>
            <a:r>
              <a:rPr lang="nb-NO" sz="900" dirty="0">
                <a:latin typeface="Verdana" charset="0"/>
              </a:rPr>
              <a:t> </a:t>
            </a:r>
            <a:r>
              <a:rPr lang="nb-NO" sz="1050" dirty="0">
                <a:latin typeface="Verdana" charset="0"/>
              </a:rPr>
              <a:t>Fokus på oppgaver fra konk.</a:t>
            </a:r>
          </a:p>
          <a:p>
            <a:pPr algn="l" eaLnBrk="0" hangingPunct="0">
              <a:buFontTx/>
              <a:buChar char="•"/>
            </a:pPr>
            <a:r>
              <a:rPr lang="nb-NO" sz="900" dirty="0">
                <a:latin typeface="Verdana" charset="0"/>
              </a:rPr>
              <a:t> </a:t>
            </a:r>
            <a:r>
              <a:rPr lang="nb-NO" sz="1050" dirty="0">
                <a:latin typeface="Verdana" charset="0"/>
              </a:rPr>
              <a:t>Skaffe god sparring i Bergen</a:t>
            </a:r>
          </a:p>
          <a:p>
            <a:pPr algn="l" eaLnBrk="0" hangingPunct="0">
              <a:buFontTx/>
              <a:buChar char="•"/>
            </a:pPr>
            <a:r>
              <a:rPr lang="nb-NO" sz="1000" dirty="0">
                <a:latin typeface="Verdana" charset="0"/>
              </a:rPr>
              <a:t> Tett dialog med enkelte trenere</a:t>
            </a:r>
          </a:p>
          <a:p>
            <a:pPr algn="l" eaLnBrk="0" hangingPunct="0">
              <a:buFontTx/>
              <a:buChar char="•"/>
            </a:pPr>
            <a:r>
              <a:rPr lang="nb-NO" sz="1050" dirty="0">
                <a:latin typeface="Verdana" charset="0"/>
              </a:rPr>
              <a:t> Aktiv bruk av OLT</a:t>
            </a:r>
          </a:p>
        </p:txBody>
      </p:sp>
      <p:sp>
        <p:nvSpPr>
          <p:cNvPr id="4" name="Line 47">
            <a:extLst>
              <a:ext uri="{FF2B5EF4-FFF2-40B4-BE49-F238E27FC236}">
                <a16:creationId xmlns:a16="http://schemas.microsoft.com/office/drawing/2014/main" id="{80819AC7-A3E9-8402-7B61-587BF71A33C4}"/>
              </a:ext>
            </a:extLst>
          </p:cNvPr>
          <p:cNvSpPr>
            <a:spLocks noChangeShapeType="1"/>
          </p:cNvSpPr>
          <p:nvPr/>
        </p:nvSpPr>
        <p:spPr bwMode="auto">
          <a:xfrm>
            <a:off x="1555849" y="4437063"/>
            <a:ext cx="0" cy="2159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51640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7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7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7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7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17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17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17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7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17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7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17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17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17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  <p:bldP spid="3077" grpId="0" animBg="1"/>
      <p:bldP spid="3078" grpId="0" animBg="1"/>
      <p:bldP spid="3079" grpId="0" animBg="1"/>
      <p:bldP spid="3092" grpId="0" animBg="1"/>
      <p:bldP spid="3113" grpId="0" animBg="1"/>
      <p:bldP spid="17423" grpId="0"/>
      <p:bldP spid="17424" grpId="0" animBg="1"/>
      <p:bldP spid="17425" grpId="0" animBg="1"/>
      <p:bldP spid="17426" grpId="0" animBg="1"/>
      <p:bldP spid="17427" grpId="0" animBg="1"/>
      <p:bldP spid="17429" grpId="0" animBg="1"/>
      <p:bldP spid="17430" grpId="0" animBg="1"/>
      <p:bldP spid="17432" grpId="0" animBg="1"/>
      <p:bldP spid="17433" grpId="0" animBg="1"/>
      <p:bldP spid="17434" grpId="0" animBg="1"/>
      <p:bldP spid="17435" grpId="0" animBg="1"/>
      <p:bldP spid="17437" grpId="0" animBg="1"/>
      <p:bldP spid="17438" grpId="0" animBg="1"/>
      <p:bldP spid="17439" grpId="0" animBg="1"/>
      <p:bldP spid="17441" grpId="0" animBg="1"/>
      <p:bldP spid="17443" grpId="0" animBg="1"/>
      <p:bldP spid="17444" grpId="0" animBg="1"/>
      <p:bldP spid="38" grpId="0"/>
      <p:bldP spid="39" grpId="0"/>
      <p:bldP spid="40" grpId="0"/>
      <p:bldP spid="2" grpId="0" animBg="1"/>
      <p:bldP spid="3" grpId="0"/>
      <p:bldP spid="4" grpId="0" animBg="1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08c0f09-53bc-498a-996e-417af0b004e6" xsi:nil="true"/>
    <lcf76f155ced4ddcb4097134ff3c332f xmlns="1b222255-b1c4-447d-90b6-40959fa9138e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0ED4EECA1A1AF49BB913DF33A91625A" ma:contentTypeVersion="15" ma:contentTypeDescription="Opprett et nytt dokument." ma:contentTypeScope="" ma:versionID="c124e21df2aefec8149bf08105ad624f">
  <xsd:schema xmlns:xsd="http://www.w3.org/2001/XMLSchema" xmlns:xs="http://www.w3.org/2001/XMLSchema" xmlns:p="http://schemas.microsoft.com/office/2006/metadata/properties" xmlns:ns2="1b222255-b1c4-447d-90b6-40959fa9138e" xmlns:ns3="108c0f09-53bc-498a-996e-417af0b004e6" targetNamespace="http://schemas.microsoft.com/office/2006/metadata/properties" ma:root="true" ma:fieldsID="1bce4151c729d1e37ca2cd24a2491001" ns2:_="" ns3:_="">
    <xsd:import namespace="1b222255-b1c4-447d-90b6-40959fa9138e"/>
    <xsd:import namespace="108c0f09-53bc-498a-996e-417af0b004e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222255-b1c4-447d-90b6-40959fa913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Bildemerkelapper" ma:readOnly="false" ma:fieldId="{5cf76f15-5ced-4ddc-b409-7134ff3c332f}" ma:taxonomyMulti="true" ma:sspId="9541c343-6bbf-4444-be23-6d2e60ff5de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8c0f09-53bc-498a-996e-417af0b004e6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edfd5953-5165-4c7f-a060-c697b7a8f567}" ma:internalName="TaxCatchAll" ma:showField="CatchAllData" ma:web="108c0f09-53bc-498a-996e-417af0b004e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284D718-D242-4DBC-B2BD-72500A9AF261}">
  <ds:schemaRefs>
    <ds:schemaRef ds:uri="108c0f09-53bc-498a-996e-417af0b004e6"/>
    <ds:schemaRef ds:uri="http://schemas.microsoft.com/office/2006/documentManagement/types"/>
    <ds:schemaRef ds:uri="http://www.w3.org/XML/1998/namespace"/>
    <ds:schemaRef ds:uri="http://purl.org/dc/dcmitype/"/>
    <ds:schemaRef ds:uri="http://schemas.microsoft.com/office/infopath/2007/PartnerControls"/>
    <ds:schemaRef ds:uri="http://purl.org/dc/terms/"/>
    <ds:schemaRef ds:uri="http://purl.org/dc/elements/1.1/"/>
    <ds:schemaRef ds:uri="1b222255-b1c4-447d-90b6-40959fa9138e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239EC84D-59E1-4D2E-8DC0-55B19A47D3A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b222255-b1c4-447d-90b6-40959fa9138e"/>
    <ds:schemaRef ds:uri="108c0f09-53bc-498a-996e-417af0b004e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FF4EBD5-9F47-4839-84E0-BAD304D08B1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28816</TotalTime>
  <Words>534</Words>
  <Application>Microsoft Office PowerPoint</Application>
  <PresentationFormat>Widescreen</PresentationFormat>
  <Paragraphs>132</Paragraphs>
  <Slides>4</Slides>
  <Notes>4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4</vt:i4>
      </vt:variant>
    </vt:vector>
  </HeadingPairs>
  <TitlesOfParts>
    <vt:vector size="8" baseType="lpstr">
      <vt:lpstr>Arial</vt:lpstr>
      <vt:lpstr>Calibri</vt:lpstr>
      <vt:lpstr>Verdana</vt:lpstr>
      <vt:lpstr>Office-tema</vt:lpstr>
      <vt:lpstr>Strategi, mål og verdier</vt:lpstr>
      <vt:lpstr>PowerPoint-presentasjon</vt:lpstr>
      <vt:lpstr>PowerPoint-presentasjon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Lysbilde 1</dc:title>
  <dc:creator>Gard Hongslo</dc:creator>
  <cp:lastModifiedBy>Rusis, Gundars</cp:lastModifiedBy>
  <cp:revision>64</cp:revision>
  <cp:lastPrinted>2023-08-22T19:44:46Z</cp:lastPrinted>
  <dcterms:created xsi:type="dcterms:W3CDTF">2011-09-06T19:24:03Z</dcterms:created>
  <dcterms:modified xsi:type="dcterms:W3CDTF">2025-11-25T10:58:58Z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0x01010060ED4EECA1A1AF49BB913DF33A91625A</vt:lpwstr>
  </property>
  <property fmtid="{D5CDD505-2E9C-101B-9397-08002B2CF9AE}" pid="3" name="MediaServiceImageTags">
    <vt:lpwstr/>
  </property>
</Properties>
</file>